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9" r:id="rId2"/>
  </p:sldMasterIdLst>
  <p:notesMasterIdLst>
    <p:notesMasterId r:id="rId21"/>
  </p:notesMasterIdLst>
  <p:handoutMasterIdLst>
    <p:handoutMasterId r:id="rId22"/>
  </p:handoutMasterIdLst>
  <p:sldIdLst>
    <p:sldId id="287" r:id="rId3"/>
    <p:sldId id="370" r:id="rId4"/>
    <p:sldId id="441" r:id="rId5"/>
    <p:sldId id="442" r:id="rId6"/>
    <p:sldId id="494" r:id="rId7"/>
    <p:sldId id="431" r:id="rId8"/>
    <p:sldId id="492" r:id="rId9"/>
    <p:sldId id="444" r:id="rId10"/>
    <p:sldId id="445" r:id="rId11"/>
    <p:sldId id="447" r:id="rId12"/>
    <p:sldId id="449" r:id="rId13"/>
    <p:sldId id="450" r:id="rId14"/>
    <p:sldId id="451" r:id="rId15"/>
    <p:sldId id="453" r:id="rId16"/>
    <p:sldId id="454" r:id="rId17"/>
    <p:sldId id="455" r:id="rId18"/>
    <p:sldId id="493" r:id="rId19"/>
    <p:sldId id="490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rmattedPresentation" id="{7F7E4036-A550-D341-B818-41E0438AC38A}">
          <p14:sldIdLst>
            <p14:sldId id="287"/>
            <p14:sldId id="370"/>
            <p14:sldId id="441"/>
            <p14:sldId id="442"/>
            <p14:sldId id="494"/>
            <p14:sldId id="431"/>
            <p14:sldId id="492"/>
            <p14:sldId id="444"/>
            <p14:sldId id="445"/>
            <p14:sldId id="447"/>
            <p14:sldId id="449"/>
            <p14:sldId id="450"/>
            <p14:sldId id="451"/>
            <p14:sldId id="453"/>
            <p14:sldId id="454"/>
            <p14:sldId id="455"/>
            <p14:sldId id="493"/>
            <p14:sldId id="4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A7A21"/>
    <a:srgbClr val="A6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4" autoAdjust="0"/>
    <p:restoredTop sz="79190" autoAdjust="0"/>
  </p:normalViewPr>
  <p:slideViewPr>
    <p:cSldViewPr snapToGrid="0">
      <p:cViewPr varScale="1">
        <p:scale>
          <a:sx n="110" d="100"/>
          <a:sy n="110" d="100"/>
        </p:scale>
        <p:origin x="510" y="138"/>
      </p:cViewPr>
      <p:guideLst>
        <p:guide orient="horz" pos="2640"/>
        <p:guide pos="3840"/>
        <p:guide orient="horz" pos="864"/>
      </p:guideLst>
    </p:cSldViewPr>
  </p:slideViewPr>
  <p:outlineViewPr>
    <p:cViewPr>
      <p:scale>
        <a:sx n="33" d="100"/>
        <a:sy n="33" d="100"/>
      </p:scale>
      <p:origin x="0" y="-3754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30" d="100"/>
        <a:sy n="130" d="100"/>
      </p:scale>
      <p:origin x="0" y="-2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7662484-B647-154B-8008-6C77C5ECBE50}" type="datetimeFigureOut">
              <a:rPr lang="en-US" smtClean="0">
                <a:latin typeface="Century Gothic" panose="020B0502020202020204" pitchFamily="34" charset="0"/>
              </a:rPr>
              <a:t>9/28/2021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ADDD8F7-E139-B543-9B89-3A2FC3489033}" type="slidenum">
              <a:rPr lang="en-US" smtClean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54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0A99F9B1-A119-5B4F-A253-3C28526DFA97}" type="datetimeFigureOut">
              <a:rPr lang="en-US" smtClean="0"/>
              <a:pPr/>
              <a:t>9/28/2021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D0CB577C-39C0-1D4E-BAFA-A41C046D06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4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B577C-39C0-1D4E-BAFA-A41C046D06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8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908EC-65C6-4C34-8433-3AF087E21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52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"/>
            <a:ext cx="12192000" cy="5893905"/>
          </a:xfrm>
          <a:prstGeom prst="rect">
            <a:avLst/>
          </a:pr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23291" y="5943600"/>
            <a:ext cx="8823570" cy="9144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0" rIns="0" bIns="91440" anchor="ctr">
            <a:noAutofit/>
          </a:bodyPr>
          <a:lstStyle>
            <a:lvl1pPr algn="l">
              <a:defRPr sz="3200" b="0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723291" y="3086932"/>
            <a:ext cx="8823569" cy="2297514"/>
          </a:xfrm>
        </p:spPr>
        <p:txBody>
          <a:bodyPr lIns="0" tIns="365760" rIns="0" bIns="18288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defRPr sz="5000" b="1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0" indent="0" algn="l">
              <a:spcBef>
                <a:spcPts val="300"/>
              </a:spcBef>
              <a:buFontTx/>
              <a:buNone/>
              <a:tabLst/>
              <a:defRPr sz="4000" b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628843" y="-1589573"/>
            <a:ext cx="3572768" cy="5819600"/>
            <a:chOff x="-647973" y="-1233681"/>
            <a:chExt cx="3681456" cy="5996639"/>
          </a:xfrm>
        </p:grpSpPr>
        <p:sp>
          <p:nvSpPr>
            <p:cNvPr id="4" name="Triangle 3"/>
            <p:cNvSpPr/>
            <p:nvPr userDrawn="1"/>
          </p:nvSpPr>
          <p:spPr>
            <a:xfrm rot="5400000">
              <a:off x="-1805565" y="-76089"/>
              <a:ext cx="5996639" cy="3681456"/>
            </a:xfrm>
            <a:prstGeom prst="triangle">
              <a:avLst>
                <a:gd name="adj" fmla="val 50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805" b="-5018"/>
            <a:stretch/>
          </p:blipFill>
          <p:spPr>
            <a:xfrm>
              <a:off x="305553" y="1222638"/>
              <a:ext cx="2033316" cy="1172913"/>
            </a:xfrm>
            <a:prstGeom prst="rect">
              <a:avLst/>
            </a:prstGeom>
          </p:spPr>
        </p:pic>
      </p:grpSp>
      <p:sp>
        <p:nvSpPr>
          <p:cNvPr id="15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6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51" y="365759"/>
            <a:ext cx="9830569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8951" y="1295400"/>
            <a:ext cx="4821180" cy="503506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200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000"/>
            </a:lvl2pPr>
            <a:lvl3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3pPr>
            <a:lvl4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4pPr>
            <a:lvl5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578340" y="1295400"/>
            <a:ext cx="4821180" cy="503506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200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000"/>
            </a:lvl2pPr>
            <a:lvl3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3pPr>
            <a:lvl4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4pPr>
            <a:lvl5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" y="558359"/>
            <a:ext cx="917234" cy="7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8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-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51" y="365759"/>
            <a:ext cx="9830569" cy="822960"/>
          </a:xfrm>
        </p:spPr>
        <p:txBody>
          <a:bodyPr/>
          <a:lstStyle>
            <a:lvl1pPr>
              <a:defRPr>
                <a:solidFill>
                  <a:srgbClr val="FA7A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8951" y="1398553"/>
            <a:ext cx="4821180" cy="422475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defRPr sz="2200" b="1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200"/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578340" y="1398553"/>
            <a:ext cx="4821180" cy="422475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defRPr sz="2200" b="1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200"/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68541" y="5701812"/>
            <a:ext cx="9831388" cy="628650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1pPr>
            <a:lvl2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2pPr>
            <a:lvl3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3pPr>
            <a:lvl4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4pPr>
            <a:lvl5pPr marL="0" indent="0" algn="ctr">
              <a:buFontTx/>
              <a:buNone/>
              <a:tabLst/>
              <a:defRPr sz="2800" b="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" y="558359"/>
            <a:ext cx="917234" cy="7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">
    <p:bg>
      <p:bgPr>
        <a:solidFill>
          <a:srgbClr val="FA7A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0"/>
          </p:nvPr>
        </p:nvSpPr>
        <p:spPr>
          <a:xfrm>
            <a:off x="784225" y="546100"/>
            <a:ext cx="10650538" cy="577215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tabLst/>
              <a:defRPr sz="4000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2pPr>
            <a:lvl3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3pPr>
            <a:lvl4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4pPr>
            <a:lvl5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levelt</a:t>
            </a:r>
            <a:endParaRPr lang="en-US" dirty="0"/>
          </a:p>
        </p:txBody>
      </p:sp>
      <p:sp>
        <p:nvSpPr>
          <p:cNvPr id="13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557784"/>
            <a:ext cx="923544" cy="7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3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0" y="2205644"/>
            <a:ext cx="914400" cy="914400"/>
          </a:xfrm>
          <a:custGeom>
            <a:avLst/>
            <a:gdLst>
              <a:gd name="connsiteX0" fmla="*/ 0 w 1041648"/>
              <a:gd name="connsiteY0" fmla="*/ 0 h 1041648"/>
              <a:gd name="connsiteX1" fmla="*/ 1041648 w 1041648"/>
              <a:gd name="connsiteY1" fmla="*/ 0 h 1041648"/>
              <a:gd name="connsiteX2" fmla="*/ 1041648 w 1041648"/>
              <a:gd name="connsiteY2" fmla="*/ 1041648 h 1041648"/>
              <a:gd name="connsiteX3" fmla="*/ 0 w 1041648"/>
              <a:gd name="connsiteY3" fmla="*/ 1041648 h 1041648"/>
              <a:gd name="connsiteX4" fmla="*/ 0 w 1041648"/>
              <a:gd name="connsiteY4" fmla="*/ 0 h 1041648"/>
              <a:gd name="connsiteX0" fmla="*/ 0 w 1041648"/>
              <a:gd name="connsiteY0" fmla="*/ 0 h 1041648"/>
              <a:gd name="connsiteX1" fmla="*/ 1041648 w 1041648"/>
              <a:gd name="connsiteY1" fmla="*/ 0 h 1041648"/>
              <a:gd name="connsiteX2" fmla="*/ 0 w 1041648"/>
              <a:gd name="connsiteY2" fmla="*/ 1041648 h 1041648"/>
              <a:gd name="connsiteX3" fmla="*/ 0 w 1041648"/>
              <a:gd name="connsiteY3" fmla="*/ 0 h 104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648" h="1041648">
                <a:moveTo>
                  <a:pt x="0" y="0"/>
                </a:moveTo>
                <a:lnTo>
                  <a:pt x="1041648" y="0"/>
                </a:lnTo>
                <a:lnTo>
                  <a:pt x="0" y="104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5457211"/>
            <a:ext cx="121920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205644"/>
            <a:ext cx="12192000" cy="3204186"/>
          </a:xfrm>
          <a:prstGeom prst="rect">
            <a:avLst/>
          </a:pr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47" y="442612"/>
            <a:ext cx="2441331" cy="1432248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73200" y="5457211"/>
            <a:ext cx="9144000" cy="9144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0" rIns="0" bIns="91440" anchor="ctr">
            <a:noAutofit/>
          </a:bodyPr>
          <a:lstStyle>
            <a:lvl1pPr algn="r">
              <a:defRPr sz="3200" b="0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473200" y="2205644"/>
            <a:ext cx="9144000" cy="3204186"/>
          </a:xfrm>
        </p:spPr>
        <p:txBody>
          <a:bodyPr lIns="0" tIns="365760" rIns="0" bIns="18288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defRPr sz="5000" b="1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0" indent="0" algn="l">
              <a:spcBef>
                <a:spcPts val="300"/>
              </a:spcBef>
              <a:buFontTx/>
              <a:buNone/>
              <a:tabLst/>
              <a:defRPr sz="4000" b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277600" y="5457211"/>
            <a:ext cx="914400" cy="914400"/>
          </a:xfrm>
          <a:custGeom>
            <a:avLst/>
            <a:gdLst>
              <a:gd name="connsiteX0" fmla="*/ 0 w 879231"/>
              <a:gd name="connsiteY0" fmla="*/ 0 h 879231"/>
              <a:gd name="connsiteX1" fmla="*/ 879231 w 879231"/>
              <a:gd name="connsiteY1" fmla="*/ 0 h 879231"/>
              <a:gd name="connsiteX2" fmla="*/ 879231 w 879231"/>
              <a:gd name="connsiteY2" fmla="*/ 879231 h 879231"/>
              <a:gd name="connsiteX3" fmla="*/ 0 w 879231"/>
              <a:gd name="connsiteY3" fmla="*/ 879231 h 879231"/>
              <a:gd name="connsiteX4" fmla="*/ 0 w 879231"/>
              <a:gd name="connsiteY4" fmla="*/ 0 h 879231"/>
              <a:gd name="connsiteX0" fmla="*/ 0 w 879231"/>
              <a:gd name="connsiteY0" fmla="*/ 879231 h 879231"/>
              <a:gd name="connsiteX1" fmla="*/ 879231 w 879231"/>
              <a:gd name="connsiteY1" fmla="*/ 0 h 879231"/>
              <a:gd name="connsiteX2" fmla="*/ 879231 w 879231"/>
              <a:gd name="connsiteY2" fmla="*/ 879231 h 879231"/>
              <a:gd name="connsiteX3" fmla="*/ 0 w 879231"/>
              <a:gd name="connsiteY3" fmla="*/ 879231 h 87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231" h="879231">
                <a:moveTo>
                  <a:pt x="0" y="879231"/>
                </a:moveTo>
                <a:lnTo>
                  <a:pt x="879231" y="0"/>
                </a:lnTo>
                <a:lnTo>
                  <a:pt x="879231" y="879231"/>
                </a:lnTo>
                <a:lnTo>
                  <a:pt x="0" y="879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6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892" y="365125"/>
            <a:ext cx="9828628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177" y="-36957"/>
            <a:ext cx="1380745" cy="2121789"/>
            <a:chOff x="-3177" y="-381"/>
            <a:chExt cx="1380745" cy="2121789"/>
          </a:xfrm>
        </p:grpSpPr>
        <p:sp>
          <p:nvSpPr>
            <p:cNvPr id="3" name="Triangle 2"/>
            <p:cNvSpPr/>
            <p:nvPr userDrawn="1"/>
          </p:nvSpPr>
          <p:spPr>
            <a:xfrm rot="5400000">
              <a:off x="-373699" y="370141"/>
              <a:ext cx="2121789" cy="1380745"/>
            </a:xfrm>
            <a:custGeom>
              <a:avLst/>
              <a:gdLst>
                <a:gd name="connsiteX0" fmla="*/ 0 w 2252240"/>
                <a:gd name="connsiteY0" fmla="*/ 1570892 h 1570892"/>
                <a:gd name="connsiteX1" fmla="*/ 1126120 w 2252240"/>
                <a:gd name="connsiteY1" fmla="*/ 0 h 1570892"/>
                <a:gd name="connsiteX2" fmla="*/ 2252240 w 2252240"/>
                <a:gd name="connsiteY2" fmla="*/ 1570892 h 1570892"/>
                <a:gd name="connsiteX3" fmla="*/ 0 w 2252240"/>
                <a:gd name="connsiteY3" fmla="*/ 1570892 h 1570892"/>
                <a:gd name="connsiteX0" fmla="*/ 0 w 2252240"/>
                <a:gd name="connsiteY0" fmla="*/ 1570892 h 1570892"/>
                <a:gd name="connsiteX1" fmla="*/ 246888 w 2252240"/>
                <a:gd name="connsiteY1" fmla="*/ 1250851 h 1570892"/>
                <a:gd name="connsiteX2" fmla="*/ 1126120 w 2252240"/>
                <a:gd name="connsiteY2" fmla="*/ 0 h 1570892"/>
                <a:gd name="connsiteX3" fmla="*/ 2252240 w 2252240"/>
                <a:gd name="connsiteY3" fmla="*/ 1570892 h 1570892"/>
                <a:gd name="connsiteX4" fmla="*/ 0 w 2252240"/>
                <a:gd name="connsiteY4" fmla="*/ 1570892 h 1570892"/>
                <a:gd name="connsiteX0" fmla="*/ 9144 w 2005352"/>
                <a:gd name="connsiteY0" fmla="*/ 1570892 h 1570892"/>
                <a:gd name="connsiteX1" fmla="*/ 0 w 2005352"/>
                <a:gd name="connsiteY1" fmla="*/ 1250851 h 1570892"/>
                <a:gd name="connsiteX2" fmla="*/ 879232 w 2005352"/>
                <a:gd name="connsiteY2" fmla="*/ 0 h 1570892"/>
                <a:gd name="connsiteX3" fmla="*/ 2005352 w 2005352"/>
                <a:gd name="connsiteY3" fmla="*/ 1570892 h 1570892"/>
                <a:gd name="connsiteX4" fmla="*/ 9144 w 2005352"/>
                <a:gd name="connsiteY4" fmla="*/ 1570892 h 1570892"/>
                <a:gd name="connsiteX0" fmla="*/ 0 w 2005733"/>
                <a:gd name="connsiteY0" fmla="*/ 1567717 h 1570892"/>
                <a:gd name="connsiteX1" fmla="*/ 381 w 2005733"/>
                <a:gd name="connsiteY1" fmla="*/ 1250851 h 1570892"/>
                <a:gd name="connsiteX2" fmla="*/ 879613 w 2005733"/>
                <a:gd name="connsiteY2" fmla="*/ 0 h 1570892"/>
                <a:gd name="connsiteX3" fmla="*/ 2005733 w 2005733"/>
                <a:gd name="connsiteY3" fmla="*/ 1570892 h 1570892"/>
                <a:gd name="connsiteX4" fmla="*/ 0 w 2005733"/>
                <a:gd name="connsiteY4" fmla="*/ 1567717 h 157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733" h="1570892">
                  <a:moveTo>
                    <a:pt x="0" y="1567717"/>
                  </a:moveTo>
                  <a:lnTo>
                    <a:pt x="381" y="1250851"/>
                  </a:lnTo>
                  <a:lnTo>
                    <a:pt x="879613" y="0"/>
                  </a:lnTo>
                  <a:lnTo>
                    <a:pt x="2005733" y="1570892"/>
                  </a:lnTo>
                  <a:lnTo>
                    <a:pt x="0" y="1567717"/>
                  </a:lnTo>
                  <a:close/>
                </a:path>
              </a:pathLst>
            </a:custGeom>
            <a:solidFill>
              <a:srgbClr val="FA7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9" y="594935"/>
              <a:ext cx="917234" cy="702204"/>
            </a:xfrm>
            <a:prstGeom prst="rect">
              <a:avLst/>
            </a:prstGeom>
          </p:spPr>
        </p:pic>
      </p:grp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1562100" y="1295400"/>
            <a:ext cx="9829800" cy="5032375"/>
          </a:xfrm>
        </p:spPr>
        <p:txBody>
          <a:bodyPr/>
          <a:lstStyle>
            <a:lvl1pPr>
              <a:spcBef>
                <a:spcPts val="3000"/>
              </a:spcBef>
              <a:defRPr/>
            </a:lvl1pPr>
            <a:lvl2pPr marL="238125" indent="-223838">
              <a:spcBef>
                <a:spcPts val="900"/>
              </a:spcBef>
              <a:buFont typeface="Wingdings 3" panose="05040102010807070707" pitchFamily="18" charset="2"/>
              <a:buChar char=""/>
              <a:defRPr/>
            </a:lvl2pPr>
            <a:lvl3pPr>
              <a:spcBef>
                <a:spcPts val="0"/>
              </a:spcBef>
              <a:spcAft>
                <a:spcPts val="300"/>
              </a:spcAft>
              <a:defRPr/>
            </a:lvl3pPr>
            <a:lvl4pPr>
              <a:spcBef>
                <a:spcPts val="0"/>
              </a:spcBef>
              <a:spcAft>
                <a:spcPts val="300"/>
              </a:spcAft>
              <a:defRPr/>
            </a:lvl4pPr>
            <a:lvl5pPr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66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4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98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51" y="365759"/>
            <a:ext cx="9830569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8951" y="1295400"/>
            <a:ext cx="4821180" cy="503506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200"/>
            </a:lvl1pPr>
            <a:lvl2pPr marL="238125" indent="-2238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3" panose="05040102010807070707" pitchFamily="18" charset="2"/>
              <a:buChar char="}"/>
              <a:defRPr sz="2000"/>
            </a:lvl2pPr>
            <a:lvl3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3pPr>
            <a:lvl4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4pPr>
            <a:lvl5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578340" y="1295400"/>
            <a:ext cx="4821180" cy="503506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200"/>
            </a:lvl1pPr>
            <a:lvl2pPr marL="238125" indent="-2238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3" panose="05040102010807070707" pitchFamily="18" charset="2"/>
              <a:buChar char="}"/>
              <a:defRPr sz="2000"/>
            </a:lvl2pPr>
            <a:lvl3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3pPr>
            <a:lvl4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4pPr>
            <a:lvl5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" y="558359"/>
            <a:ext cx="917234" cy="7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8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-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51" y="365759"/>
            <a:ext cx="9830569" cy="822960"/>
          </a:xfrm>
        </p:spPr>
        <p:txBody>
          <a:bodyPr/>
          <a:lstStyle>
            <a:lvl1pPr>
              <a:defRPr>
                <a:solidFill>
                  <a:srgbClr val="FA7A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8951" y="1398553"/>
            <a:ext cx="4821180" cy="422475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defRPr sz="2200" b="1"/>
            </a:lvl1pPr>
            <a:lvl2pPr marL="238125" indent="-2238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3" panose="05040102010807070707" pitchFamily="18" charset="2"/>
              <a:buChar char="}"/>
              <a:defRPr sz="2200"/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578340" y="1398553"/>
            <a:ext cx="4821180" cy="422475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defRPr sz="2200" b="1"/>
            </a:lvl1pPr>
            <a:lvl2pPr marL="238125" indent="-2238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3" panose="05040102010807070707" pitchFamily="18" charset="2"/>
              <a:buChar char="}"/>
              <a:defRPr sz="2200"/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68541" y="5701812"/>
            <a:ext cx="9831388" cy="628650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Century Gothic" panose="020B0502020202020204" pitchFamily="34" charset="0"/>
              </a:defRPr>
            </a:lvl1pPr>
            <a:lvl2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Century Gothic" panose="020B0502020202020204" pitchFamily="34" charset="0"/>
              </a:defRPr>
            </a:lvl2pPr>
            <a:lvl3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Century Gothic" panose="020B0502020202020204" pitchFamily="34" charset="0"/>
              </a:defRPr>
            </a:lvl3pPr>
            <a:lvl4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Century Gothic" panose="020B0502020202020204" pitchFamily="34" charset="0"/>
              </a:defRPr>
            </a:lvl4pPr>
            <a:lvl5pPr marL="0" indent="0" algn="ctr">
              <a:buFontTx/>
              <a:buNone/>
              <a:tabLst/>
              <a:defRPr sz="2800" b="0">
                <a:solidFill>
                  <a:schemeClr val="accent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" y="558359"/>
            <a:ext cx="917234" cy="7022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">
    <p:bg>
      <p:bgPr>
        <a:solidFill>
          <a:srgbClr val="FA7A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0"/>
          </p:nvPr>
        </p:nvSpPr>
        <p:spPr>
          <a:xfrm>
            <a:off x="784225" y="546100"/>
            <a:ext cx="10650538" cy="577215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tabLst/>
              <a:defRPr sz="4000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3200" i="1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levelt</a:t>
            </a:r>
            <a:endParaRPr lang="en-US" dirty="0"/>
          </a:p>
        </p:txBody>
      </p:sp>
      <p:sp>
        <p:nvSpPr>
          <p:cNvPr id="13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557784"/>
            <a:ext cx="923544" cy="7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"/>
            <a:ext cx="12192000" cy="5893905"/>
          </a:xfrm>
          <a:prstGeom prst="rect">
            <a:avLst/>
          </a:pr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23291" y="5943600"/>
            <a:ext cx="8823570" cy="9144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0" rIns="0" bIns="91440" anchor="ctr">
            <a:noAutofit/>
          </a:bodyPr>
          <a:lstStyle>
            <a:lvl1pPr algn="l">
              <a:defRPr sz="32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723291" y="3086932"/>
            <a:ext cx="8823569" cy="2297514"/>
          </a:xfrm>
        </p:spPr>
        <p:txBody>
          <a:bodyPr lIns="0" tIns="365760" rIns="0" bIns="18288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defRPr sz="50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300"/>
              </a:spcBef>
              <a:buFontTx/>
              <a:buNone/>
              <a:tabLst/>
              <a:defRPr sz="4000" b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628843" y="-1589573"/>
            <a:ext cx="3572768" cy="5819600"/>
            <a:chOff x="-647973" y="-1233681"/>
            <a:chExt cx="3681456" cy="5996639"/>
          </a:xfrm>
        </p:grpSpPr>
        <p:sp>
          <p:nvSpPr>
            <p:cNvPr id="4" name="Triangle 3"/>
            <p:cNvSpPr/>
            <p:nvPr userDrawn="1"/>
          </p:nvSpPr>
          <p:spPr>
            <a:xfrm rot="5400000">
              <a:off x="-1805565" y="-76089"/>
              <a:ext cx="5996639" cy="3681456"/>
            </a:xfrm>
            <a:prstGeom prst="triangle">
              <a:avLst>
                <a:gd name="adj" fmla="val 50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805" b="-5018"/>
            <a:stretch/>
          </p:blipFill>
          <p:spPr>
            <a:xfrm>
              <a:off x="305553" y="1222638"/>
              <a:ext cx="2033316" cy="1172913"/>
            </a:xfrm>
            <a:prstGeom prst="rect">
              <a:avLst/>
            </a:prstGeom>
          </p:spPr>
        </p:pic>
      </p:grpSp>
      <p:sp>
        <p:nvSpPr>
          <p:cNvPr id="15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42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0" y="2205644"/>
            <a:ext cx="914400" cy="914400"/>
          </a:xfrm>
          <a:custGeom>
            <a:avLst/>
            <a:gdLst>
              <a:gd name="connsiteX0" fmla="*/ 0 w 1041648"/>
              <a:gd name="connsiteY0" fmla="*/ 0 h 1041648"/>
              <a:gd name="connsiteX1" fmla="*/ 1041648 w 1041648"/>
              <a:gd name="connsiteY1" fmla="*/ 0 h 1041648"/>
              <a:gd name="connsiteX2" fmla="*/ 1041648 w 1041648"/>
              <a:gd name="connsiteY2" fmla="*/ 1041648 h 1041648"/>
              <a:gd name="connsiteX3" fmla="*/ 0 w 1041648"/>
              <a:gd name="connsiteY3" fmla="*/ 1041648 h 1041648"/>
              <a:gd name="connsiteX4" fmla="*/ 0 w 1041648"/>
              <a:gd name="connsiteY4" fmla="*/ 0 h 1041648"/>
              <a:gd name="connsiteX0" fmla="*/ 0 w 1041648"/>
              <a:gd name="connsiteY0" fmla="*/ 0 h 1041648"/>
              <a:gd name="connsiteX1" fmla="*/ 1041648 w 1041648"/>
              <a:gd name="connsiteY1" fmla="*/ 0 h 1041648"/>
              <a:gd name="connsiteX2" fmla="*/ 0 w 1041648"/>
              <a:gd name="connsiteY2" fmla="*/ 1041648 h 1041648"/>
              <a:gd name="connsiteX3" fmla="*/ 0 w 1041648"/>
              <a:gd name="connsiteY3" fmla="*/ 0 h 104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648" h="1041648">
                <a:moveTo>
                  <a:pt x="0" y="0"/>
                </a:moveTo>
                <a:lnTo>
                  <a:pt x="1041648" y="0"/>
                </a:lnTo>
                <a:lnTo>
                  <a:pt x="0" y="104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5457211"/>
            <a:ext cx="121920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2205644"/>
            <a:ext cx="12192000" cy="3204186"/>
          </a:xfrm>
          <a:prstGeom prst="rect">
            <a:avLst/>
          </a:pr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47" y="442612"/>
            <a:ext cx="2441331" cy="1432248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73200" y="5457211"/>
            <a:ext cx="9144000" cy="9144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0" rIns="0" bIns="91440" anchor="ctr">
            <a:noAutofit/>
          </a:bodyPr>
          <a:lstStyle>
            <a:lvl1pPr algn="r">
              <a:defRPr sz="32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473200" y="2205644"/>
            <a:ext cx="9144000" cy="3204186"/>
          </a:xfrm>
        </p:spPr>
        <p:txBody>
          <a:bodyPr lIns="0" tIns="365760" rIns="0" bIns="18288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defRPr sz="50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300"/>
              </a:spcBef>
              <a:buFontTx/>
              <a:buNone/>
              <a:tabLst/>
              <a:defRPr sz="4000" b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277600" y="5457211"/>
            <a:ext cx="914400" cy="914400"/>
          </a:xfrm>
          <a:custGeom>
            <a:avLst/>
            <a:gdLst>
              <a:gd name="connsiteX0" fmla="*/ 0 w 879231"/>
              <a:gd name="connsiteY0" fmla="*/ 0 h 879231"/>
              <a:gd name="connsiteX1" fmla="*/ 879231 w 879231"/>
              <a:gd name="connsiteY1" fmla="*/ 0 h 879231"/>
              <a:gd name="connsiteX2" fmla="*/ 879231 w 879231"/>
              <a:gd name="connsiteY2" fmla="*/ 879231 h 879231"/>
              <a:gd name="connsiteX3" fmla="*/ 0 w 879231"/>
              <a:gd name="connsiteY3" fmla="*/ 879231 h 879231"/>
              <a:gd name="connsiteX4" fmla="*/ 0 w 879231"/>
              <a:gd name="connsiteY4" fmla="*/ 0 h 879231"/>
              <a:gd name="connsiteX0" fmla="*/ 0 w 879231"/>
              <a:gd name="connsiteY0" fmla="*/ 879231 h 879231"/>
              <a:gd name="connsiteX1" fmla="*/ 879231 w 879231"/>
              <a:gd name="connsiteY1" fmla="*/ 0 h 879231"/>
              <a:gd name="connsiteX2" fmla="*/ 879231 w 879231"/>
              <a:gd name="connsiteY2" fmla="*/ 879231 h 879231"/>
              <a:gd name="connsiteX3" fmla="*/ 0 w 879231"/>
              <a:gd name="connsiteY3" fmla="*/ 879231 h 87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231" h="879231">
                <a:moveTo>
                  <a:pt x="0" y="879231"/>
                </a:moveTo>
                <a:lnTo>
                  <a:pt x="879231" y="0"/>
                </a:lnTo>
                <a:lnTo>
                  <a:pt x="879231" y="879231"/>
                </a:lnTo>
                <a:lnTo>
                  <a:pt x="0" y="879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60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892" y="365125"/>
            <a:ext cx="9828628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177" y="-36957"/>
            <a:ext cx="1380745" cy="2121789"/>
            <a:chOff x="-3177" y="-381"/>
            <a:chExt cx="1380745" cy="2121789"/>
          </a:xfrm>
        </p:grpSpPr>
        <p:sp>
          <p:nvSpPr>
            <p:cNvPr id="3" name="Triangle 2"/>
            <p:cNvSpPr/>
            <p:nvPr userDrawn="1"/>
          </p:nvSpPr>
          <p:spPr>
            <a:xfrm rot="5400000">
              <a:off x="-373699" y="370141"/>
              <a:ext cx="2121789" cy="1380745"/>
            </a:xfrm>
            <a:custGeom>
              <a:avLst/>
              <a:gdLst>
                <a:gd name="connsiteX0" fmla="*/ 0 w 2252240"/>
                <a:gd name="connsiteY0" fmla="*/ 1570892 h 1570892"/>
                <a:gd name="connsiteX1" fmla="*/ 1126120 w 2252240"/>
                <a:gd name="connsiteY1" fmla="*/ 0 h 1570892"/>
                <a:gd name="connsiteX2" fmla="*/ 2252240 w 2252240"/>
                <a:gd name="connsiteY2" fmla="*/ 1570892 h 1570892"/>
                <a:gd name="connsiteX3" fmla="*/ 0 w 2252240"/>
                <a:gd name="connsiteY3" fmla="*/ 1570892 h 1570892"/>
                <a:gd name="connsiteX0" fmla="*/ 0 w 2252240"/>
                <a:gd name="connsiteY0" fmla="*/ 1570892 h 1570892"/>
                <a:gd name="connsiteX1" fmla="*/ 246888 w 2252240"/>
                <a:gd name="connsiteY1" fmla="*/ 1250851 h 1570892"/>
                <a:gd name="connsiteX2" fmla="*/ 1126120 w 2252240"/>
                <a:gd name="connsiteY2" fmla="*/ 0 h 1570892"/>
                <a:gd name="connsiteX3" fmla="*/ 2252240 w 2252240"/>
                <a:gd name="connsiteY3" fmla="*/ 1570892 h 1570892"/>
                <a:gd name="connsiteX4" fmla="*/ 0 w 2252240"/>
                <a:gd name="connsiteY4" fmla="*/ 1570892 h 1570892"/>
                <a:gd name="connsiteX0" fmla="*/ 9144 w 2005352"/>
                <a:gd name="connsiteY0" fmla="*/ 1570892 h 1570892"/>
                <a:gd name="connsiteX1" fmla="*/ 0 w 2005352"/>
                <a:gd name="connsiteY1" fmla="*/ 1250851 h 1570892"/>
                <a:gd name="connsiteX2" fmla="*/ 879232 w 2005352"/>
                <a:gd name="connsiteY2" fmla="*/ 0 h 1570892"/>
                <a:gd name="connsiteX3" fmla="*/ 2005352 w 2005352"/>
                <a:gd name="connsiteY3" fmla="*/ 1570892 h 1570892"/>
                <a:gd name="connsiteX4" fmla="*/ 9144 w 2005352"/>
                <a:gd name="connsiteY4" fmla="*/ 1570892 h 1570892"/>
                <a:gd name="connsiteX0" fmla="*/ 0 w 2005733"/>
                <a:gd name="connsiteY0" fmla="*/ 1567717 h 1570892"/>
                <a:gd name="connsiteX1" fmla="*/ 381 w 2005733"/>
                <a:gd name="connsiteY1" fmla="*/ 1250851 h 1570892"/>
                <a:gd name="connsiteX2" fmla="*/ 879613 w 2005733"/>
                <a:gd name="connsiteY2" fmla="*/ 0 h 1570892"/>
                <a:gd name="connsiteX3" fmla="*/ 2005733 w 2005733"/>
                <a:gd name="connsiteY3" fmla="*/ 1570892 h 1570892"/>
                <a:gd name="connsiteX4" fmla="*/ 0 w 2005733"/>
                <a:gd name="connsiteY4" fmla="*/ 1567717 h 157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733" h="1570892">
                  <a:moveTo>
                    <a:pt x="0" y="1567717"/>
                  </a:moveTo>
                  <a:lnTo>
                    <a:pt x="381" y="1250851"/>
                  </a:lnTo>
                  <a:lnTo>
                    <a:pt x="879613" y="0"/>
                  </a:lnTo>
                  <a:lnTo>
                    <a:pt x="2005733" y="1570892"/>
                  </a:lnTo>
                  <a:lnTo>
                    <a:pt x="0" y="1567717"/>
                  </a:lnTo>
                  <a:close/>
                </a:path>
              </a:pathLst>
            </a:custGeom>
            <a:solidFill>
              <a:srgbClr val="FA7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9" y="594935"/>
              <a:ext cx="917234" cy="702204"/>
            </a:xfrm>
            <a:prstGeom prst="rect">
              <a:avLst/>
            </a:prstGeom>
          </p:spPr>
        </p:pic>
      </p:grp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1562100" y="1295400"/>
            <a:ext cx="9829800" cy="5032375"/>
          </a:xfrm>
        </p:spPr>
        <p:txBody>
          <a:bodyPr/>
          <a:lstStyle>
            <a:lvl1pPr>
              <a:spcBef>
                <a:spcPts val="30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0"/>
              </a:spcBef>
              <a:spcAft>
                <a:spcPts val="300"/>
              </a:spcAft>
              <a:defRPr/>
            </a:lvl3pPr>
            <a:lvl4pPr>
              <a:spcBef>
                <a:spcPts val="0"/>
              </a:spcBef>
              <a:spcAft>
                <a:spcPts val="300"/>
              </a:spcAft>
              <a:defRPr/>
            </a:lvl4pPr>
            <a:lvl5pPr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749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4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98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480" y="365126"/>
            <a:ext cx="10607040" cy="822960"/>
          </a:xfrm>
          <a:prstGeom prst="rect">
            <a:avLst/>
          </a:prstGeom>
          <a:effectLst/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1295400"/>
            <a:ext cx="10607040" cy="46482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42C09EE-5BF7-654E-AEAA-20DD07D7BE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1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2" r:id="rId3"/>
    <p:sldLayoutId id="2147483673" r:id="rId4"/>
    <p:sldLayoutId id="2147483677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A7A2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2400"/>
        </a:spcBef>
        <a:buClr>
          <a:schemeClr val="accent1"/>
        </a:buClr>
        <a:buFont typeface="Wingdings" charset="2"/>
        <a:buNone/>
        <a:tabLst/>
        <a:defRPr sz="2400" b="1" kern="1200">
          <a:solidFill>
            <a:schemeClr val="accent6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238125" indent="-223838" algn="l" defTabSz="914400" rtl="0" eaLnBrk="1" latinLnBrk="0" hangingPunct="1">
        <a:lnSpc>
          <a:spcPct val="95000"/>
        </a:lnSpc>
        <a:spcBef>
          <a:spcPts val="1200"/>
        </a:spcBef>
        <a:spcAft>
          <a:spcPts val="300"/>
        </a:spcAft>
        <a:buClr>
          <a:schemeClr val="accent3"/>
        </a:buClr>
        <a:buSzPct val="100000"/>
        <a:buFont typeface="Wingdings 3" panose="05040102010807070707" pitchFamily="18" charset="2"/>
        <a:buChar char="}"/>
        <a:tabLst/>
        <a:defRPr sz="2400" kern="1200">
          <a:solidFill>
            <a:schemeClr val="accent6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461963" indent="-223838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Wingdings" charset="2"/>
        <a:buChar char="§"/>
        <a:tabLst/>
        <a:defRPr sz="2400" kern="1200">
          <a:solidFill>
            <a:schemeClr val="accent6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685800" indent="-238125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Arial"/>
        <a:buChar char="•"/>
        <a:tabLst/>
        <a:defRPr sz="2400" kern="1200">
          <a:solidFill>
            <a:schemeClr val="accent6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925513" indent="-239713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Arial"/>
        <a:buChar char="•"/>
        <a:tabLst/>
        <a:defRPr sz="2400" kern="1200">
          <a:solidFill>
            <a:schemeClr val="accent6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7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480" y="365126"/>
            <a:ext cx="10607040" cy="822960"/>
          </a:xfrm>
          <a:prstGeom prst="rect">
            <a:avLst/>
          </a:prstGeom>
          <a:effectLst/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1295400"/>
            <a:ext cx="10607040" cy="46482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C09EE-5BF7-654E-AEAA-20DD07D7BE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3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A7A2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2400"/>
        </a:spcBef>
        <a:buClr>
          <a:schemeClr val="accent1"/>
        </a:buClr>
        <a:buFont typeface="Wingdings" charset="2"/>
        <a:buNone/>
        <a:tabLst/>
        <a:defRPr sz="2400" b="1" kern="1200">
          <a:solidFill>
            <a:schemeClr val="accent6">
              <a:lumMod val="50000"/>
            </a:schemeClr>
          </a:solidFill>
          <a:latin typeface="+mj-lt"/>
          <a:ea typeface="+mn-ea"/>
          <a:cs typeface="+mn-cs"/>
        </a:defRPr>
      </a:lvl1pPr>
      <a:lvl2pPr marL="238125" indent="-223838" algn="l" defTabSz="914400" rtl="0" eaLnBrk="1" latinLnBrk="0" hangingPunct="1">
        <a:lnSpc>
          <a:spcPct val="95000"/>
        </a:lnSpc>
        <a:spcBef>
          <a:spcPts val="1200"/>
        </a:spcBef>
        <a:spcAft>
          <a:spcPts val="300"/>
        </a:spcAft>
        <a:buClr>
          <a:schemeClr val="accent3"/>
        </a:buClr>
        <a:buSzPct val="100000"/>
        <a:buFont typeface=".LucidaGrandeUI" charset="0"/>
        <a:buChar char="▸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461963" indent="-223838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Wingdings" charset="2"/>
        <a:buChar char="§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685800" indent="-238125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Arial"/>
        <a:buChar char="•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925513" indent="-239713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Arial"/>
        <a:buChar char="•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6">
          <p15:clr>
            <a:srgbClr val="F26B43"/>
          </p15:clr>
        </p15:guide>
        <p15:guide id="2" pos="3840">
          <p15:clr>
            <a:srgbClr val="F26B43"/>
          </p15:clr>
        </p15:guide>
        <p15:guide id="3" pos="7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11" Type="http://schemas.openxmlformats.org/officeDocument/2006/relationships/image" Target="../media/image22.png"/><Relationship Id="rId5" Type="http://schemas.openxmlformats.org/officeDocument/2006/relationships/image" Target="../media/image16.jpg"/><Relationship Id="rId10" Type="http://schemas.openxmlformats.org/officeDocument/2006/relationships/image" Target="../media/image21.jpe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82515" y="5374888"/>
            <a:ext cx="11894256" cy="1483112"/>
          </a:xfrm>
        </p:spPr>
        <p:txBody>
          <a:bodyPr/>
          <a:lstStyle/>
          <a:p>
            <a:br>
              <a:rPr lang="en-US" sz="2700" dirty="0">
                <a:latin typeface="Century Gothic" panose="020B0502020202020204" pitchFamily="34" charset="0"/>
              </a:rPr>
            </a:br>
            <a:r>
              <a:rPr lang="en-US" sz="2700" b="1" dirty="0">
                <a:latin typeface="Century Gothic" panose="020B0502020202020204" pitchFamily="34" charset="0"/>
              </a:rPr>
              <a:t>Center for Global Development, September 28, 2021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80113" y="596348"/>
            <a:ext cx="6758609" cy="2988768"/>
          </a:xfrm>
        </p:spPr>
        <p:txBody>
          <a:bodyPr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Growth and Adjustment in</a:t>
            </a: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 IMF-Supported</a:t>
            </a: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Programs: An IEO Evaluation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5335CAEF-2C9F-4D68-B236-BA17AD0D2116}"/>
              </a:ext>
            </a:extLst>
          </p:cNvPr>
          <p:cNvSpPr txBox="1">
            <a:spLocks/>
          </p:cNvSpPr>
          <p:nvPr/>
        </p:nvSpPr>
        <p:spPr>
          <a:xfrm>
            <a:off x="5396948" y="3659723"/>
            <a:ext cx="5516217" cy="1304693"/>
          </a:xfrm>
          <a:prstGeom prst="rect">
            <a:avLst/>
          </a:prstGeom>
        </p:spPr>
        <p:txBody>
          <a:bodyPr vert="horz" lIns="0" tIns="365760" rIns="0" bIns="18288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Wingdings" charset="2"/>
              <a:buNone/>
              <a:tabLst/>
              <a:defRPr sz="5000" b="1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Tx/>
              <a:buNone/>
              <a:tabLst/>
              <a:defRPr sz="40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Tx/>
              <a:buNone/>
              <a:tabLst/>
              <a:defRPr sz="2800" b="0" i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Tx/>
              <a:buNone/>
              <a:tabLst/>
              <a:defRPr sz="2800" b="0" i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Tx/>
              <a:buNone/>
              <a:tabLst/>
              <a:defRPr sz="2800" b="0" i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500" cap="none" dirty="0">
              <a:solidFill>
                <a:srgbClr val="002060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500" b="0" cap="none" dirty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Charles Collyns and Jun Kim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C326CD-C66E-4CE9-AE52-0B3AC6274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333461" cy="5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50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214" y="371418"/>
            <a:ext cx="10148811" cy="1149532"/>
          </a:xfrm>
        </p:spPr>
        <p:txBody>
          <a:bodyPr>
            <a:noAutofit/>
          </a:bodyPr>
          <a:lstStyle/>
          <a:p>
            <a:r>
              <a:rPr lang="en-US" sz="2400" dirty="0"/>
              <a:t>Structural conditionality generally played a positive role in promoting reforms and growth, but the potential growth benefits of structural reforms were not fully realized.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54584" y="1874475"/>
            <a:ext cx="7158445" cy="4332606"/>
          </a:xfrm>
        </p:spPr>
        <p:txBody>
          <a:bodyPr>
            <a:noAutofit/>
          </a:bodyPr>
          <a:lstStyle/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0" dirty="0">
                <a:cs typeface="Segoe UI" panose="020B0502040204020203" pitchFamily="34" charset="0"/>
              </a:rPr>
              <a:t>Implementation of structural conditions (SCs</a:t>
            </a:r>
            <a:r>
              <a:rPr lang="en-US" sz="1600" dirty="0">
                <a:cs typeface="Segoe UI" panose="020B0502040204020203" pitchFamily="34" charset="0"/>
              </a:rPr>
              <a:t>) helped to boost </a:t>
            </a:r>
            <a:r>
              <a:rPr lang="en-US" sz="1600" b="0" dirty="0">
                <a:cs typeface="Segoe UI" panose="020B0502040204020203" pitchFamily="34" charset="0"/>
              </a:rPr>
              <a:t>growth during and after programs, with a stronger growth impact for SCs with higher depth and growth orientation.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0" dirty="0">
                <a:cs typeface="Segoe UI" panose="020B0502040204020203" pitchFamily="34" charset="0"/>
              </a:rPr>
              <a:t>But the bulk of SCs was oriented to stabilization and of relatively low depth and growth-orientation 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0" dirty="0">
                <a:cs typeface="Segoe UI" panose="020B0502040204020203" pitchFamily="34" charset="0"/>
              </a:rPr>
              <a:t>CD assistance has not been consistently effective in strengthening SC implementation, which was significantly weaker in areas outside Fund expertise and where collaboration with partners was sought.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0" dirty="0">
                <a:cs typeface="Segoe UI" panose="020B0502040204020203" pitchFamily="34" charset="0"/>
              </a:rPr>
              <a:t>These findings suggest the need to increase the focus on deeper, more growth-supporting reforms, supported by closer integration of program and CD work and stronger collaboration with partners. </a:t>
            </a:r>
          </a:p>
          <a:p>
            <a:endParaRPr lang="en-US" sz="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AD34D-5125-42D4-9A10-172602F9CED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8" t="55185" r="1982" b="3341"/>
          <a:stretch/>
        </p:blipFill>
        <p:spPr bwMode="auto">
          <a:xfrm>
            <a:off x="708603" y="2528093"/>
            <a:ext cx="3471512" cy="287993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D8B9F6-26F3-4176-8C49-7ED315F3D52B}"/>
              </a:ext>
            </a:extLst>
          </p:cNvPr>
          <p:cNvSpPr/>
          <p:nvPr/>
        </p:nvSpPr>
        <p:spPr>
          <a:xfrm>
            <a:off x="708602" y="1881762"/>
            <a:ext cx="3651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b="1" dirty="0">
                <a:latin typeface="Century Gothic" panose="020B0502020202020204" pitchFamily="34" charset="0"/>
                <a:cs typeface="Segoe UI" panose="020B0502040204020203" pitchFamily="34" charset="0"/>
              </a:rPr>
              <a:t>Composition of Structural Conditions by Depth and Sector</a:t>
            </a:r>
          </a:p>
          <a:p>
            <a:pPr lvl="0" algn="ctr"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Segoe UI" panose="020B0502040204020203" pitchFamily="34" charset="0"/>
              </a:rPr>
              <a:t>(At </a:t>
            </a:r>
            <a:r>
              <a:rPr lang="en-US" sz="1100" dirty="0">
                <a:solidFill>
                  <a:srgbClr val="000000"/>
                </a:solidFill>
                <a:latin typeface="Century Gothic" panose="020B0502020202020204" pitchFamily="34" charset="0"/>
                <a:ea typeface="PMingLiU" panose="020B0604030504040204"/>
                <a:cs typeface="Segoe UI" panose="020B0502040204020203" pitchFamily="34" charset="0"/>
              </a:rPr>
              <a:t>program approval)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4201A0-651A-496B-94CC-F66020A5AB81}"/>
              </a:ext>
            </a:extLst>
          </p:cNvPr>
          <p:cNvSpPr/>
          <p:nvPr/>
        </p:nvSpPr>
        <p:spPr>
          <a:xfrm>
            <a:off x="583809" y="5553463"/>
            <a:ext cx="15680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Source: Kim and Lee (2021).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37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758" y="659356"/>
            <a:ext cx="9487294" cy="413020"/>
          </a:xfrm>
        </p:spPr>
        <p:txBody>
          <a:bodyPr>
            <a:noAutofit/>
          </a:bodyPr>
          <a:lstStyle/>
          <a:p>
            <a:r>
              <a:rPr lang="en-US" sz="2400" dirty="0"/>
              <a:t>The use of the exchange rate as a policy tool was quite limited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67792" y="1326968"/>
            <a:ext cx="9487294" cy="4871676"/>
          </a:xfrm>
        </p:spPr>
        <p:txBody>
          <a:bodyPr>
            <a:normAutofit fontScale="25000" lnSpcReduction="20000"/>
          </a:bodyPr>
          <a:lstStyle/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dirty="0">
                <a:cs typeface="Segoe UI" panose="020B0502040204020203" pitchFamily="34" charset="0"/>
              </a:rPr>
              <a:t>FX regime transition in the program context was infrequent and more often toward greater fixity than flexibility, and PRGT programs relying on the exchange rate anchor tended to lose competitiveness.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dirty="0">
                <a:cs typeface="Segoe UI" panose="020B0502040204020203" pitchFamily="34" charset="0"/>
              </a:rPr>
              <a:t>Efforts were typically made to correct significant pre-program overvaluation,.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dirty="0">
                <a:cs typeface="Segoe UI" panose="020B0502040204020203" pitchFamily="34" charset="0"/>
              </a:rPr>
              <a:t>Significant REER depreciation, where it occurred, supported external adjustment and growth, particularly in PRGT programs.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dirty="0">
                <a:cs typeface="Segoe UI" panose="020B0502040204020203" pitchFamily="34" charset="0"/>
              </a:rPr>
              <a:t>This experience suggests:</a:t>
            </a:r>
          </a:p>
          <a:p>
            <a:pPr marL="731520" lvl="2" indent="-27432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7200" dirty="0">
                <a:cs typeface="Segoe UI" panose="020B0502040204020203" pitchFamily="34" charset="0"/>
              </a:rPr>
              <a:t>Greater scope to use the exchange rate as a policy tool while respecting the country’s regime choice and avoiding exchange rate manipulation.</a:t>
            </a:r>
          </a:p>
          <a:p>
            <a:pPr marL="731520" lvl="2" indent="-27432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7200" dirty="0">
                <a:cs typeface="Segoe UI" panose="020B0502040204020203" pitchFamily="34" charset="0"/>
              </a:rPr>
              <a:t>The need for early attention to providing a supporting policy framework, including by developing a deep FX market and establishing a credible inflation anchor.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5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379" y="487636"/>
            <a:ext cx="9922724" cy="760512"/>
          </a:xfrm>
        </p:spPr>
        <p:txBody>
          <a:bodyPr>
            <a:noAutofit/>
          </a:bodyPr>
          <a:lstStyle/>
          <a:p>
            <a:r>
              <a:rPr lang="en-US" sz="2400" b="1" dirty="0">
                <a:cs typeface="Segoe UI" panose="020B0502040204020203" pitchFamily="34" charset="0"/>
              </a:rPr>
              <a:t>Market debt operations were sometimes too little, too late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08023" y="1689463"/>
            <a:ext cx="6261462" cy="3605348"/>
          </a:xfrm>
        </p:spPr>
        <p:txBody>
          <a:bodyPr>
            <a:normAutofit/>
          </a:bodyPr>
          <a:lstStyle/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cs typeface="Segoe UI" panose="020B0502040204020203" pitchFamily="34" charset="0"/>
              </a:rPr>
              <a:t>Debt operations (DOs) with principal haircuts and upfront fiscal adjustment were more successful than debt reprofiling/coupon reduction in renewing market access and restoring growth. </a:t>
            </a:r>
            <a:endParaRPr lang="en-US" sz="1800" dirty="0">
              <a:solidFill>
                <a:schemeClr val="tx1"/>
              </a:solidFill>
              <a:cs typeface="Segoe UI" panose="020B0502040204020203" pitchFamily="34" charset="0"/>
            </a:endParaRP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cs typeface="Segoe UI" panose="020B0502040204020203" pitchFamily="34" charset="0"/>
              </a:rPr>
              <a:t>However, DOs were sometimes insufficiently deep and delayed.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cs typeface="Segoe UI" panose="020B0502040204020203" pitchFamily="34" charset="0"/>
              </a:rPr>
              <a:t>This experience suggests that, while respecting the neutrality principle, the IMF should seek to ensure ambitious debt operations upfront, based on careful application of the DSA frameworks. </a:t>
            </a:r>
          </a:p>
          <a:p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5E27A-55A9-467B-BA78-2682DC379FDE}"/>
              </a:ext>
            </a:extLst>
          </p:cNvPr>
          <p:cNvSpPr/>
          <p:nvPr/>
        </p:nvSpPr>
        <p:spPr>
          <a:xfrm>
            <a:off x="393654" y="1689463"/>
            <a:ext cx="4899387" cy="63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1200" b="1" dirty="0">
                <a:latin typeface="Century Gothic" panose="020B0502020202020204" pitchFamily="34" charset="0"/>
                <a:cs typeface="Segoe UI" panose="020B0502040204020203" pitchFamily="34" charset="0"/>
              </a:rPr>
              <a:t>Debt Outcomes of Programs with Debt Operations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1050" dirty="0">
                <a:latin typeface="Century Gothic" panose="020B0502020202020204" pitchFamily="34" charset="0"/>
                <a:cs typeface="Segoe UI" panose="020B0502040204020203" pitchFamily="34" charset="0"/>
              </a:rPr>
              <a:t>(3-year cumulative change in debt from program approval)</a:t>
            </a:r>
            <a:br>
              <a:rPr lang="en-US" sz="1050" dirty="0"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US" sz="1050" dirty="0">
                <a:latin typeface="Century Gothic" panose="020B0502020202020204" pitchFamily="34" charset="0"/>
                <a:cs typeface="Segoe UI" panose="020B0502040204020203" pitchFamily="34" charset="0"/>
              </a:rPr>
              <a:t>(In percent of GDP)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7A2548-6420-470A-8A1C-B3E8A40D826E}"/>
              </a:ext>
            </a:extLst>
          </p:cNvPr>
          <p:cNvSpPr/>
          <p:nvPr/>
        </p:nvSpPr>
        <p:spPr>
          <a:xfrm>
            <a:off x="522515" y="5132673"/>
            <a:ext cx="4232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800" dirty="0">
                <a:latin typeface="Century Gothic" panose="020B0502020202020204" pitchFamily="34" charset="0"/>
                <a:cs typeface="Segoe UI" panose="020B0502040204020203" pitchFamily="34" charset="0"/>
              </a:rPr>
              <a:t>Source: Erce (2021). </a:t>
            </a:r>
            <a:br>
              <a:rPr lang="en-US" sz="800" dirty="0"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US" sz="800" dirty="0">
                <a:latin typeface="Century Gothic" panose="020B0502020202020204" pitchFamily="34" charset="0"/>
                <a:cs typeface="Segoe UI" panose="020B0502040204020203" pitchFamily="34" charset="0"/>
              </a:rPr>
              <a:t>Note: Based on the data for 10 programs with market debt operations. “Without successor” stands for programs not followed by a successor program in less than 3 years; “Debt &lt; projected” denotes programs where actual debt is less than projected.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586D4-B412-43FB-81A2-3E73BEF161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6" y="2493976"/>
            <a:ext cx="4476205" cy="2569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702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953" y="574765"/>
            <a:ext cx="9268094" cy="499255"/>
          </a:xfrm>
        </p:spPr>
        <p:txBody>
          <a:bodyPr>
            <a:noAutofit/>
          </a:bodyPr>
          <a:lstStyle/>
          <a:p>
            <a:r>
              <a:rPr lang="en-US" sz="2800" dirty="0"/>
              <a:t>General Lessons from Country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6376" y="1271451"/>
            <a:ext cx="9339248" cy="4841965"/>
          </a:xfrm>
        </p:spPr>
        <p:txBody>
          <a:bodyPr>
            <a:noAutofit/>
          </a:bodyPr>
          <a:lstStyle/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There is no simple recipe for delivering better growth outcomes in IMF-supported programs</a:t>
            </a:r>
            <a:r>
              <a:rPr lang="en-US" sz="1800" b="0" dirty="0"/>
              <a:t>.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cs typeface="Segoe UI" panose="020B0502040204020203" pitchFamily="34" charset="0"/>
              </a:rPr>
              <a:t>However, it is important for all programs to ensure that the adjustment and growth strategy is fully owned by the government and broadly supported.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The groundwork for a successful policy response should ideally be laid well in advance through surveillance and CD work</a:t>
            </a:r>
            <a:r>
              <a:rPr lang="en-US" sz="1800" b="0" dirty="0"/>
              <a:t>.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cs typeface="Segoe UI" panose="020B0502040204020203" pitchFamily="34" charset="0"/>
              </a:rPr>
              <a:t>Meaningful reforms to strengthen growth resilience take many years to put in place and become effective, even with strong efforts to provide CD support.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Growth and reform strategies should pay adequate attention to social and distributional consequences</a:t>
            </a:r>
            <a:r>
              <a:rPr lang="en-US" sz="1800" b="0" dirty="0"/>
              <a:t>.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cs typeface="Segoe UI" panose="020B0502040204020203" pitchFamily="34" charset="0"/>
              </a:rPr>
              <a:t>Fair distribution of the burden of adjustment and the rewards of recovery are of prime importance to meet national goals and to ensure continued public support for program implementation. </a:t>
            </a:r>
          </a:p>
        </p:txBody>
      </p:sp>
    </p:spTree>
    <p:extLst>
      <p:ext uri="{BB962C8B-B14F-4D97-AF65-F5344CB8AC3E}">
        <p14:creationId xmlns:p14="http://schemas.microsoft.com/office/powerpoint/2010/main" val="223903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757" y="412222"/>
            <a:ext cx="9870472" cy="11349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Recommendation 1—</a:t>
            </a:r>
            <a:r>
              <a:rPr lang="en-US" sz="2400" b="1" dirty="0"/>
              <a:t>Attention to growth implications of IMF-supported programs should become more thorough, systematic, realistic and sensitive to social and distributional consequences</a:t>
            </a:r>
            <a:r>
              <a:rPr lang="en-US" sz="240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07129" y="1866501"/>
            <a:ext cx="10001100" cy="3733110"/>
          </a:xfrm>
        </p:spPr>
        <p:txBody>
          <a:bodyPr>
            <a:noAutofit/>
          </a:bodyPr>
          <a:lstStyle/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cs typeface="Segoe UI" panose="020B0502040204020203" pitchFamily="34" charset="0"/>
              </a:rPr>
              <a:t>Board papers supporting GRA and PRGT programs should clearly analyze the program’s growth implications and discuss the country’s growth strategy.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cs typeface="Segoe UI" panose="020B0502040204020203" pitchFamily="34" charset="0"/>
              </a:rPr>
              <a:t>Program documents should provide more systematic coverage of the distributional consequences of adjustment and reform policies during the program and over time.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Particular attention should be paid to discussion of fiscal multiplier assumptions.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Program design should pay more consistent attention to contingencies for growth shortfalls, based on scenario analysis. 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Consider revisions to the Conditionality Guidelines and the Operational Guidance Note on Conditionality</a:t>
            </a:r>
          </a:p>
          <a:p>
            <a:pPr marL="12763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4260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757" y="400594"/>
            <a:ext cx="9644049" cy="11408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Recommendation 2—IMF-supported programs should pay greater attention to supporting deep, more growth-oriented structural reforms.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89713" y="1872343"/>
            <a:ext cx="9452458" cy="4214948"/>
          </a:xfrm>
        </p:spPr>
        <p:txBody>
          <a:bodyPr>
            <a:noAutofit/>
          </a:bodyPr>
          <a:lstStyle/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The structural reform strategy should be geared to what is important and not what is most easy to agree on or monitor or where the IMF has core expertise, 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Structural conditionality should be parsimonious but also more focused on correcting underlying distortions and removing structural impediments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The Fund should seek to strengthen collaboration with the WB and other relevant partners in design and implementation of structural reforms in shared/non-core areas.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The Fund should revisit how CD support is integrated with program design and implementation aimed at promoting deeper and more successful reform efforts. </a:t>
            </a:r>
          </a:p>
        </p:txBody>
      </p:sp>
    </p:spTree>
    <p:extLst>
      <p:ext uri="{BB962C8B-B14F-4D97-AF65-F5344CB8AC3E}">
        <p14:creationId xmlns:p14="http://schemas.microsoft.com/office/powerpoint/2010/main" val="416146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048" y="400595"/>
            <a:ext cx="9861764" cy="11175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Recommendation 3—The Fund should continue to invest in building a toolkit of models and monitors for analysis of the adjustment-growth relationship.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58806" y="1715587"/>
            <a:ext cx="9753331" cy="4171407"/>
          </a:xfrm>
        </p:spPr>
        <p:txBody>
          <a:bodyPr>
            <a:noAutofit/>
          </a:bodyPr>
          <a:lstStyle/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0" dirty="0"/>
              <a:t>The Fund should develop a suite of models that are tractable, easily accessible by country desks, and suitable for analyzing the adjustment-growth relationship in the </a:t>
            </a:r>
            <a:r>
              <a:rPr lang="en-US" sz="1800" dirty="0"/>
              <a:t>program</a:t>
            </a:r>
            <a:r>
              <a:rPr lang="en-US" sz="1800" b="0" dirty="0"/>
              <a:t> context. 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Country teams should apply the models to produce more realistic projections and better explain baseline projections and associated risks to authorities. 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Further attention should be given to developing and deploying monitors to help track program impact on key distributional indicators, in close collaboration with the World Bank and other agencies. 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48177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048" y="400596"/>
            <a:ext cx="9861764" cy="4740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Reactions and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37481" y="1351723"/>
            <a:ext cx="9753331" cy="4584968"/>
          </a:xfrm>
        </p:spPr>
        <p:txBody>
          <a:bodyPr>
            <a:noAutofit/>
          </a:bodyPr>
          <a:lstStyle/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accent3"/>
                </a:solidFill>
                <a:highlight>
                  <a:srgbClr val="FEFEFE"/>
                </a:highlight>
              </a:rPr>
              <a:t>Broad support</a:t>
            </a:r>
            <a:r>
              <a:rPr lang="en-US" sz="1800" b="0" dirty="0"/>
              <a:t>: Both the Managing Director and the Board welcomed the evaluation and broadly supported its findings and all recommendations at August 30 Board meeting.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accent3"/>
                </a:solidFill>
              </a:rPr>
              <a:t>Timely</a:t>
            </a:r>
            <a:r>
              <a:rPr lang="en-US" sz="1800" dirty="0"/>
              <a:t>: Evaluation was</a:t>
            </a:r>
            <a:r>
              <a:rPr lang="en-US" sz="1800" dirty="0">
                <a:solidFill>
                  <a:schemeClr val="tx1"/>
                </a:solidFill>
              </a:rPr>
              <a:t> viewed </a:t>
            </a:r>
            <a:r>
              <a:rPr lang="en-US" sz="1800" dirty="0"/>
              <a:t>as particularly timely and relevant as many member countries now seek Fund program support to recover from the pandemic.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accent3"/>
                </a:solidFill>
              </a:rPr>
              <a:t>Qualifications</a:t>
            </a:r>
            <a:r>
              <a:rPr lang="en-US" sz="1800" dirty="0"/>
              <a:t>: Directors supported the recommendation that attention to growth issues in Fund programs should be more thorough but at the same time:</a:t>
            </a:r>
          </a:p>
          <a:p>
            <a:pPr marL="589598" lvl="2">
              <a:lnSpc>
                <a:spcPct val="110000"/>
              </a:lnSpc>
              <a:spcAft>
                <a:spcPts val="1200"/>
              </a:spcAft>
            </a:pPr>
            <a:r>
              <a:rPr lang="en-US" sz="1800" dirty="0"/>
              <a:t>They reiterated that the Fund’s core objective was to help members’ resolve their balance of payments need.</a:t>
            </a:r>
          </a:p>
          <a:p>
            <a:pPr marL="589598" lvl="2">
              <a:lnSpc>
                <a:spcPct val="110000"/>
              </a:lnSpc>
              <a:spcAft>
                <a:spcPts val="1200"/>
              </a:spcAft>
            </a:pPr>
            <a:r>
              <a:rPr lang="en-US" sz="1800" dirty="0"/>
              <a:t>That Fund conditionality should be parsimonious and focused in core areas of expertise.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accent3"/>
                </a:solidFill>
              </a:rPr>
              <a:t>Next steps</a:t>
            </a:r>
            <a:r>
              <a:rPr lang="en-US" sz="1700" dirty="0"/>
              <a:t>: </a:t>
            </a:r>
            <a:r>
              <a:rPr lang="en-US" sz="1800" dirty="0"/>
              <a:t>Implementation plan due by February 2022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535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19397" y="380010"/>
            <a:ext cx="11020302" cy="597328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Thank you!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Visit us at ieo.imf.org</a:t>
            </a:r>
          </a:p>
          <a:p>
            <a:pPr lvl="1"/>
            <a:endParaRPr lang="en-US" dirty="0">
              <a:latin typeface="Century Gothic" panose="020B0502020202020204" pitchFamily="34" charset="0"/>
            </a:endParaRPr>
          </a:p>
          <a:p>
            <a:pPr lvl="1"/>
            <a:endParaRPr lang="en-US" sz="1800" dirty="0">
              <a:latin typeface="Century Gothic" panose="020B0502020202020204" pitchFamily="34" charset="0"/>
            </a:endParaRPr>
          </a:p>
          <a:p>
            <a:pPr lvl="1"/>
            <a:endParaRPr lang="en-US" sz="1800" dirty="0">
              <a:latin typeface="Century Gothic" panose="020B0502020202020204" pitchFamily="34" charset="0"/>
            </a:endParaRPr>
          </a:p>
          <a:p>
            <a:pPr lvl="1" algn="l"/>
            <a:endParaRPr lang="en-US" sz="2900" dirty="0">
              <a:latin typeface="Century Gothic" panose="020B0502020202020204" pitchFamily="34" charset="0"/>
            </a:endParaRPr>
          </a:p>
          <a:p>
            <a:pPr lvl="1" algn="l"/>
            <a:endParaRPr lang="en-US" sz="2900" dirty="0">
              <a:latin typeface="Century Gothic" panose="020B0502020202020204" pitchFamily="34" charset="0"/>
            </a:endParaRPr>
          </a:p>
          <a:p>
            <a:pPr lvl="1" algn="l"/>
            <a:endParaRPr lang="en-US" sz="2900" dirty="0">
              <a:latin typeface="Century Gothic" panose="020B0502020202020204" pitchFamily="34" charset="0"/>
            </a:endParaRPr>
          </a:p>
          <a:p>
            <a:pPr lvl="1" algn="l"/>
            <a:endParaRPr lang="en-US" sz="2900" dirty="0">
              <a:latin typeface="Century Gothic" panose="020B0502020202020204" pitchFamily="34" charset="0"/>
            </a:endParaRPr>
          </a:p>
          <a:p>
            <a:pPr lvl="1"/>
            <a:r>
              <a:rPr lang="en-US" sz="2900" dirty="0">
                <a:latin typeface="Century Gothic" panose="020B0502020202020204" pitchFamily="34" charset="0"/>
              </a:rPr>
              <a:t>The ADG team would like to thank:</a:t>
            </a:r>
          </a:p>
          <a:p>
            <a:pPr lvl="1"/>
            <a:endParaRPr lang="en-US" sz="2900" dirty="0">
              <a:latin typeface="Century Gothic" panose="020B0502020202020204" pitchFamily="34" charset="0"/>
            </a:endParaRPr>
          </a:p>
          <a:p>
            <a:pPr lvl="1"/>
            <a:r>
              <a:rPr lang="en-US" sz="2900" dirty="0">
                <a:latin typeface="Century Gothic" panose="020B0502020202020204" pitchFamily="34" charset="0"/>
              </a:rPr>
              <a:t>Peter Allum, Ajai Chopra, Aitor Erce, Sanjeev Gupta, Russell Kincaid, Mauro Mecagni and Marco Pinon-Farah for background papers;</a:t>
            </a:r>
          </a:p>
          <a:p>
            <a:pPr lvl="1"/>
            <a:r>
              <a:rPr lang="en-US" sz="2900" dirty="0">
                <a:latin typeface="Century Gothic" panose="020B0502020202020204" pitchFamily="34" charset="0"/>
              </a:rPr>
              <a:t>Esha Ray and Roxana Pedraglio for editorial assistance; </a:t>
            </a:r>
          </a:p>
          <a:p>
            <a:pPr lvl="1"/>
            <a:r>
              <a:rPr lang="en-US" sz="2900" dirty="0">
                <a:latin typeface="Century Gothic" panose="020B0502020202020204" pitchFamily="34" charset="0"/>
              </a:rPr>
              <a:t>Annette Canizares, Arun Bhatnagar and Nicole Tumbaco for administrative assistance.</a:t>
            </a:r>
          </a:p>
          <a:p>
            <a:pPr lvl="1"/>
            <a:endParaRPr lang="en-US" sz="2900" dirty="0">
              <a:latin typeface="Century Gothic" panose="020B0502020202020204" pitchFamily="34" charset="0"/>
            </a:endParaRPr>
          </a:p>
          <a:p>
            <a:pPr lvl="1"/>
            <a:r>
              <a:rPr lang="en-US" sz="2900" dirty="0">
                <a:latin typeface="Century Gothic" panose="020B0502020202020204" pitchFamily="34" charset="0"/>
              </a:rPr>
              <a:t>And also:</a:t>
            </a:r>
          </a:p>
          <a:p>
            <a:pPr lvl="1"/>
            <a:endParaRPr lang="en-US" sz="2900" dirty="0">
              <a:latin typeface="Century Gothic" panose="020B0502020202020204" pitchFamily="34" charset="0"/>
            </a:endParaRPr>
          </a:p>
          <a:p>
            <a:pPr lvl="1"/>
            <a:r>
              <a:rPr lang="en-US" sz="2900" dirty="0">
                <a:latin typeface="Century Gothic" panose="020B0502020202020204" pitchFamily="34" charset="0"/>
              </a:rPr>
              <a:t>IMF staff who gave their time generously to answer our many questions; </a:t>
            </a:r>
          </a:p>
          <a:p>
            <a:pPr lvl="1"/>
            <a:r>
              <a:rPr lang="en-US" sz="2900" dirty="0">
                <a:latin typeface="Century Gothic" panose="020B0502020202020204" pitchFamily="34" charset="0"/>
              </a:rPr>
              <a:t>the numerous people outside the Fund we interviewed; </a:t>
            </a:r>
          </a:p>
          <a:p>
            <a:pPr lvl="1"/>
            <a:r>
              <a:rPr lang="en-US" sz="2900" dirty="0">
                <a:latin typeface="Century Gothic" panose="020B0502020202020204" pitchFamily="34" charset="0"/>
              </a:rPr>
              <a:t>and the participants in our internal workshops who read and commented on drafts.</a:t>
            </a:r>
          </a:p>
          <a:p>
            <a:pPr lvl="1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CB0C46-564E-4649-A802-D5527FA72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03" y="1531529"/>
            <a:ext cx="1036968" cy="1188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420D94-F77F-4BC0-8303-4912A1319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86" y="1531529"/>
            <a:ext cx="1015086" cy="1188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87F937-1788-4277-AEE3-A03D6DD0F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80" y="1531529"/>
            <a:ext cx="1058704" cy="1188720"/>
          </a:xfrm>
          <a:prstGeom prst="rect">
            <a:avLst/>
          </a:prstGeom>
        </p:spPr>
      </p:pic>
      <p:pic>
        <p:nvPicPr>
          <p:cNvPr id="15" name="Picture 14" descr="A picture containing person&#10;&#10;Description automatically generated">
            <a:extLst>
              <a:ext uri="{FF2B5EF4-FFF2-40B4-BE49-F238E27FC236}">
                <a16:creationId xmlns:a16="http://schemas.microsoft.com/office/drawing/2014/main" id="{B1183651-4CCD-4ACE-9A7F-1F40B5439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66" y="1531529"/>
            <a:ext cx="1015087" cy="1188720"/>
          </a:xfrm>
          <a:prstGeom prst="rect">
            <a:avLst/>
          </a:prstGeom>
        </p:spPr>
      </p:pic>
      <p:pic>
        <p:nvPicPr>
          <p:cNvPr id="17" name="Picture 16" descr="A picture containing person, person, suit, wearing&#10;&#10;Description automatically generated">
            <a:extLst>
              <a:ext uri="{FF2B5EF4-FFF2-40B4-BE49-F238E27FC236}">
                <a16:creationId xmlns:a16="http://schemas.microsoft.com/office/drawing/2014/main" id="{DAA96CDE-3598-46F2-A33D-B2936D6447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69" y="1531529"/>
            <a:ext cx="1015087" cy="1188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77FF03-6C9E-4542-8A87-9F2FE06155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40" y="1531529"/>
            <a:ext cx="1015087" cy="11887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2A1673-2422-4999-9EB2-D1F354C2F0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4224" y="1531529"/>
            <a:ext cx="1084943" cy="1188720"/>
          </a:xfrm>
          <a:prstGeom prst="rect">
            <a:avLst/>
          </a:prstGeom>
        </p:spPr>
      </p:pic>
      <p:pic>
        <p:nvPicPr>
          <p:cNvPr id="1026" name="id-849D322E-8E3E-4ABD-8B1F-E84E29E485D9" descr="Image.jpeg">
            <a:extLst>
              <a:ext uri="{FF2B5EF4-FFF2-40B4-BE49-F238E27FC236}">
                <a16:creationId xmlns:a16="http://schemas.microsoft.com/office/drawing/2014/main" id="{2112669D-4218-42CC-934F-133832B74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1" r="14204" b="47474"/>
          <a:stretch/>
        </p:blipFill>
        <p:spPr bwMode="auto">
          <a:xfrm>
            <a:off x="6964451" y="1531529"/>
            <a:ext cx="105870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E5535B-C45D-4EF3-8F97-A8C14B6B21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1264" y="1531529"/>
            <a:ext cx="111216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788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29C2-5950-44C8-846D-87DEE725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892" y="461424"/>
            <a:ext cx="9828628" cy="51677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Purpose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E7C55-BFEC-4888-8579-9A7B1DB771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7179" y="1188085"/>
            <a:ext cx="10500412" cy="520849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Purpose 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900" dirty="0"/>
              <a:t>Assess how well IMF-supported programs have helped to support economic growth while delivering necessary adjustment for external viability.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900" dirty="0"/>
              <a:t>Draw lessons on the Fund’s lending and conditionality framework and make recommendations.</a:t>
            </a:r>
          </a:p>
          <a:p>
            <a:pPr marL="0" lvl="4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900" b="1" dirty="0"/>
              <a:t>Motivation</a:t>
            </a:r>
            <a:endParaRPr lang="en-US" sz="1900" dirty="0"/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900" dirty="0"/>
              <a:t>IMF Articles of Agreement: “…make resources temporarily available to members to help correct BOP problems </a:t>
            </a:r>
            <a:r>
              <a:rPr lang="en-US" sz="1900" b="1" dirty="0"/>
              <a:t>without resorting to measures destructive of national or international prosperity</a:t>
            </a:r>
            <a:r>
              <a:rPr lang="en-US" sz="1900" dirty="0"/>
              <a:t>.”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900" dirty="0"/>
              <a:t>Seemingly lackluster growth outcomes under IMF programs often criticized as indicative of an excessive austerity bias and resulted in stigma, discouraging use of Fund resources and challenging Fund reputation.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900" dirty="0"/>
              <a:t>Staff guidance and views on program conditionality focused on stabilization objectives and parsimony of conditionality with less attention to growth </a:t>
            </a:r>
          </a:p>
        </p:txBody>
      </p:sp>
    </p:spTree>
    <p:extLst>
      <p:ext uri="{BB962C8B-B14F-4D97-AF65-F5344CB8AC3E}">
        <p14:creationId xmlns:p14="http://schemas.microsoft.com/office/powerpoint/2010/main" val="165305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29C2-5950-44C8-846D-87DEE725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892" y="461424"/>
            <a:ext cx="9828628" cy="51677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Evaluation Sample and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E7C55-BFEC-4888-8579-9A7B1DB771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7179" y="1188085"/>
            <a:ext cx="10129266" cy="506466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Program coverage 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800" dirty="0"/>
              <a:t>IMF financing arrangements with conditionality, approved and completed between September 2008 and March 2020. 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800" dirty="0"/>
              <a:t>Programs after the outbreak of the COVID-19 pandemic not covered. </a:t>
            </a:r>
          </a:p>
          <a:p>
            <a:pPr marL="0" lvl="4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900" b="1" dirty="0"/>
              <a:t>Background studies </a:t>
            </a:r>
            <a:endParaRPr lang="en-US" sz="1900" dirty="0"/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800" dirty="0"/>
              <a:t>Recommendations are based on key findings and lessons from thematic studies and country case studies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800" dirty="0"/>
              <a:t>6 thematic studies: (1) cross-country analysis of program design and growth outcomes; (2) initiating growth surges: the role of IMF-supported programs; (3) fiscal adjustment and growth; (4) structural conditions, structural reforms and growth; (5) exchange rate adjustment and growth; (6) market debt operations and growth  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 sz="1800" dirty="0"/>
              <a:t>17 country case studies across five regions (Africa, Asia and Pacific, Europe, Middle East and Central Asia, and Western Hemisphere)</a:t>
            </a:r>
          </a:p>
          <a:p>
            <a:pPr marL="0" lvl="4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61572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5CCE-E899-46A6-83C9-6B1121E9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54D3-510C-4B4D-AB25-A41A3689F9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62100" y="1295401"/>
            <a:ext cx="9829800" cy="473741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Key findings</a:t>
            </a:r>
          </a:p>
          <a:p>
            <a:pPr marL="54864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Attention to Growth in IMF-supported Programs</a:t>
            </a:r>
          </a:p>
          <a:p>
            <a:pPr marL="54864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Growth Optimism and Macro Framework</a:t>
            </a:r>
          </a:p>
          <a:p>
            <a:pPr marL="54864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Fiscal Policy</a:t>
            </a:r>
          </a:p>
          <a:p>
            <a:pPr marL="54864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Structural Conditions and Structural Reforms</a:t>
            </a:r>
          </a:p>
          <a:p>
            <a:pPr marL="54864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Exchange Rate Policy</a:t>
            </a:r>
          </a:p>
          <a:p>
            <a:pPr marL="54864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Market Debt Operations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General lessons from country case studies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Recommendations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Reactions and follow-up</a:t>
            </a:r>
          </a:p>
        </p:txBody>
      </p:sp>
    </p:spTree>
    <p:extLst>
      <p:ext uri="{BB962C8B-B14F-4D97-AF65-F5344CB8AC3E}">
        <p14:creationId xmlns:p14="http://schemas.microsoft.com/office/powerpoint/2010/main" val="201568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4A56-7AA8-4E30-91D9-2A8501C1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407" y="511787"/>
            <a:ext cx="10159554" cy="538023"/>
          </a:xfrm>
        </p:spPr>
        <p:txBody>
          <a:bodyPr>
            <a:noAutofit/>
          </a:bodyPr>
          <a:lstStyle/>
          <a:p>
            <a:r>
              <a:rPr lang="en-US" sz="2800" dirty="0"/>
              <a:t>Increasing Attention to Growth in IMF-supported Programs 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92487-2B30-477F-8BC0-90EBA8501C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90280" y="1489166"/>
            <a:ext cx="5921681" cy="4857047"/>
          </a:xfrm>
        </p:spPr>
        <p:txBody>
          <a:bodyPr>
            <a:noAutofit/>
          </a:bodyPr>
          <a:lstStyle/>
          <a:p>
            <a:pPr marL="274320" lvl="1" indent="-27432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The IMF’s increasing attention to supporting activity during a program and fostering medium-term growth seems to have delivered some positive results.</a:t>
            </a:r>
          </a:p>
          <a:p>
            <a:pPr marL="457200" lvl="1" indent="-18288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700" b="1" dirty="0"/>
              <a:t>GRA: </a:t>
            </a:r>
            <a:r>
              <a:rPr lang="en-US" sz="1700" dirty="0"/>
              <a:t>Growth outcomes showed U-shaped trajectory with the trough in the first year (T) of the program followed by a recovery.</a:t>
            </a:r>
          </a:p>
          <a:p>
            <a:pPr marL="731520" lvl="2" indent="-27432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700" dirty="0"/>
              <a:t>Negative growth in year T in 40 percent of GRA programs—2/3 of which were crisis GRAs arranged in response to GFC/EA debt crisis.</a:t>
            </a:r>
          </a:p>
          <a:p>
            <a:pPr marL="731520" lvl="2" indent="-27432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700" dirty="0"/>
              <a:t>Much steadier growth outcomes in other GRAs</a:t>
            </a:r>
          </a:p>
          <a:p>
            <a:pPr marL="457200" lvl="1" indent="-18288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700" b="1" dirty="0"/>
              <a:t>PRGT: </a:t>
            </a:r>
            <a:r>
              <a:rPr lang="en-US" sz="1700" dirty="0"/>
              <a:t>Less marked pattern in the growth trajectory with initial modest recovery in year T followed by a steady decline in growth before leveling off.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4F3372-B0B1-4662-89A6-211FA10A5F4A}"/>
              </a:ext>
            </a:extLst>
          </p:cNvPr>
          <p:cNvSpPr/>
          <p:nvPr/>
        </p:nvSpPr>
        <p:spPr>
          <a:xfrm>
            <a:off x="900837" y="5988752"/>
            <a:ext cx="35648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Source: Kim and others (2021).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23AABD-364D-4EF6-A263-85F4C953F66B}"/>
              </a:ext>
            </a:extLst>
          </p:cNvPr>
          <p:cNvSpPr/>
          <p:nvPr/>
        </p:nvSpPr>
        <p:spPr>
          <a:xfrm>
            <a:off x="908957" y="1313838"/>
            <a:ext cx="4685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Growth Trajectories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(Cross-country medians; in percent; T = first year of program)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9E0F1-77BD-46EC-AD95-6618BEC5F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57" y="2042223"/>
            <a:ext cx="4568111" cy="39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554696"/>
            <a:ext cx="10593658" cy="538124"/>
          </a:xfrm>
        </p:spPr>
        <p:txBody>
          <a:bodyPr>
            <a:noAutofit/>
          </a:bodyPr>
          <a:lstStyle/>
          <a:p>
            <a:r>
              <a:rPr lang="en-US" sz="2800" dirty="0"/>
              <a:t>Increasing Attention to Growth in IMF-supported Programs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09211" y="1295385"/>
            <a:ext cx="5630703" cy="4890811"/>
          </a:xfrm>
        </p:spPr>
        <p:txBody>
          <a:bodyPr>
            <a:normAutofit/>
          </a:bodyPr>
          <a:lstStyle/>
          <a:p>
            <a:pPr marL="274320" lvl="1" indent="-28575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The evaluation does not find evidence of a consistent bias towards excessive austerity in </a:t>
            </a:r>
            <a:br>
              <a:rPr lang="en-US" sz="1800" b="1" dirty="0"/>
            </a:br>
            <a:r>
              <a:rPr lang="en-US" sz="1800" b="1" dirty="0"/>
              <a:t>IMF-supported programs during the evaluation period.</a:t>
            </a:r>
          </a:p>
          <a:p>
            <a:pPr marL="54864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Cross-country evidence suggests that both GRA and PRGT programs have yielded growth benefits relative to a counterfactual of no Fund engagement</a:t>
            </a:r>
          </a:p>
          <a:p>
            <a:pPr marL="54864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Larger benefits for completed programs with stronger implementation and higher depth of structural conditions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EA2054-CF6C-482D-94AB-929CCCF1D3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86" y="4206240"/>
            <a:ext cx="4372605" cy="1742592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EBBAFC-04E4-4F1B-BBD5-CC506F437D6A}"/>
              </a:ext>
            </a:extLst>
          </p:cNvPr>
          <p:cNvSpPr/>
          <p:nvPr/>
        </p:nvSpPr>
        <p:spPr>
          <a:xfrm>
            <a:off x="555543" y="1295385"/>
            <a:ext cx="4965690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Short Run Growth Impact of IMF-Supported Programs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(Relative to a counterfactual of no Fund engagement; In ppts)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D2BC1E-9DBF-424E-BCC0-F872C7A436D5}"/>
              </a:ext>
            </a:extLst>
          </p:cNvPr>
          <p:cNvSpPr/>
          <p:nvPr/>
        </p:nvSpPr>
        <p:spPr>
          <a:xfrm>
            <a:off x="781967" y="5948832"/>
            <a:ext cx="46691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Source: Kim and others (2021).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Note: ASCI = average SC implementation score; ASCID =average composite score of SC implementation and depth.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4838CB97-A5FE-4CA9-93AB-54BFF389330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86" y="2084960"/>
            <a:ext cx="4372605" cy="1705781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26C599-73D9-4A49-A8D0-4CD031DDAE87}"/>
              </a:ext>
            </a:extLst>
          </p:cNvPr>
          <p:cNvSpPr/>
          <p:nvPr/>
        </p:nvSpPr>
        <p:spPr>
          <a:xfrm>
            <a:off x="555543" y="3879615"/>
            <a:ext cx="49656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B. Impact by Implementation and Depth of Structural Conditions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36026B-5A38-4552-A8F6-23039EB9E101}"/>
              </a:ext>
            </a:extLst>
          </p:cNvPr>
          <p:cNvSpPr/>
          <p:nvPr/>
        </p:nvSpPr>
        <p:spPr>
          <a:xfrm>
            <a:off x="461554" y="1764744"/>
            <a:ext cx="49656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A. Overall Impact</a:t>
            </a:r>
          </a:p>
        </p:txBody>
      </p:sp>
    </p:spTree>
    <p:extLst>
      <p:ext uri="{BB962C8B-B14F-4D97-AF65-F5344CB8AC3E}">
        <p14:creationId xmlns:p14="http://schemas.microsoft.com/office/powerpoint/2010/main" val="36827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554696"/>
            <a:ext cx="10593658" cy="538124"/>
          </a:xfrm>
        </p:spPr>
        <p:txBody>
          <a:bodyPr>
            <a:noAutofit/>
          </a:bodyPr>
          <a:lstStyle/>
          <a:p>
            <a:r>
              <a:rPr lang="en-US" sz="2800" dirty="0"/>
              <a:t>Increasing Attention to Growth in IMF-supported Programs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23186" y="1727430"/>
            <a:ext cx="6055008" cy="4361726"/>
          </a:xfrm>
        </p:spPr>
        <p:txBody>
          <a:bodyPr>
            <a:normAutofit/>
          </a:bodyPr>
          <a:lstStyle/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Except in the crisis context, IMF-supported programs were in most cases able to sustain output broadly in line with historical norms* while delivering needed adjustment.</a:t>
            </a:r>
          </a:p>
          <a:p>
            <a:pPr marL="640080" lvl="2" indent="-182880">
              <a:lnSpc>
                <a:spcPct val="130000"/>
              </a:lnSpc>
              <a:spcAft>
                <a:spcPts val="1200"/>
              </a:spcAft>
              <a:buClrTx/>
              <a:buFont typeface="Century Gothic" panose="020B0502020202020204" pitchFamily="34" charset="0"/>
              <a:buChar char="*"/>
            </a:pPr>
            <a:r>
              <a:rPr lang="en-US" sz="1800" dirty="0"/>
              <a:t>Historical norms explained by country specific trend and external factors only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Historical data over a longer time horizon suggest a positive role of IMF-supported programs at initiating sustained growth surges, more so in the 2000s than in the previous decades.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483D9-F813-4723-B905-4442ADF84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30" y="1965957"/>
            <a:ext cx="4330528" cy="2009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402D1-265C-4126-8E8E-E5A3A1EE1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30" y="4066587"/>
            <a:ext cx="4330527" cy="20225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0CD08-3EA2-4211-AA85-CAB735694F8F}"/>
              </a:ext>
            </a:extLst>
          </p:cNvPr>
          <p:cNvSpPr/>
          <p:nvPr/>
        </p:nvSpPr>
        <p:spPr>
          <a:xfrm>
            <a:off x="695914" y="1413255"/>
            <a:ext cx="4563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Growth Outcomes Relative to Benchmark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(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In percent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EEE161-7073-44D1-A00A-40B1CD81E465}"/>
              </a:ext>
            </a:extLst>
          </p:cNvPr>
          <p:cNvSpPr/>
          <p:nvPr/>
        </p:nvSpPr>
        <p:spPr>
          <a:xfrm>
            <a:off x="844342" y="6180193"/>
            <a:ext cx="35648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MingLiU" panose="020B0604030504040204"/>
                <a:cs typeface="+mn-cs"/>
              </a:rPr>
              <a:t>Source: Kim and others (2021).</a:t>
            </a:r>
          </a:p>
        </p:txBody>
      </p:sp>
    </p:spTree>
    <p:extLst>
      <p:ext uri="{BB962C8B-B14F-4D97-AF65-F5344CB8AC3E}">
        <p14:creationId xmlns:p14="http://schemas.microsoft.com/office/powerpoint/2010/main" val="30742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379" y="510090"/>
            <a:ext cx="10732621" cy="616182"/>
          </a:xfrm>
        </p:spPr>
        <p:txBody>
          <a:bodyPr>
            <a:noAutofit/>
          </a:bodyPr>
          <a:lstStyle/>
          <a:p>
            <a:r>
              <a:rPr lang="en-US" sz="2800" dirty="0"/>
              <a:t>Growth Optimism and Macro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93952" y="1386202"/>
            <a:ext cx="6958414" cy="4614004"/>
          </a:xfrm>
        </p:spPr>
        <p:txBody>
          <a:bodyPr>
            <a:normAutofit fontScale="250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7200" b="1" dirty="0"/>
              <a:t>Program growth outcomes consistently fell short of program projections, more so in GRA than in PRGT programs.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6400" dirty="0"/>
              <a:t>One half of the programs experienced a growth shortfall of ½ ppts or more, while one fourth had a growth shortfall of over 1½ ppts</a:t>
            </a:r>
            <a:endParaRPr lang="en-US" sz="6400" b="1" dirty="0">
              <a:solidFill>
                <a:srgbClr val="FF0000"/>
              </a:solidFill>
            </a:endParaRP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6400" dirty="0"/>
              <a:t>Less realistic fiscal multiplier assumptions seem to have been a source of growth optimism, especially in GRA programs outside of a crisis context.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6400" dirty="0"/>
              <a:t>Case studies suggest that:</a:t>
            </a:r>
          </a:p>
          <a:p>
            <a:pPr marL="731520" lvl="2" indent="-27432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6400" dirty="0"/>
              <a:t>Political economy factors in program negotiations played a significant role in motivating ambitious growth projections.</a:t>
            </a:r>
          </a:p>
          <a:p>
            <a:pPr marL="731520" lvl="2" indent="-27432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6400" dirty="0"/>
              <a:t>Limited attention was paid in the program design stage to contingencies to respond to possible growth shortfalls.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7FCC64-7B15-46E4-AB12-FE7B168435C6}"/>
              </a:ext>
            </a:extLst>
          </p:cNvPr>
          <p:cNvSpPr/>
          <p:nvPr/>
        </p:nvSpPr>
        <p:spPr>
          <a:xfrm>
            <a:off x="648788" y="1386202"/>
            <a:ext cx="38622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Distribution of Growth Outcomes Relative to Initial Projection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(In percentage points)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AB6949-3953-4279-B4B0-4A980F2F2CF4}"/>
              </a:ext>
            </a:extLst>
          </p:cNvPr>
          <p:cNvSpPr/>
          <p:nvPr/>
        </p:nvSpPr>
        <p:spPr>
          <a:xfrm>
            <a:off x="616397" y="5769373"/>
            <a:ext cx="3927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Sources: WEO database; IEO staff calculations.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Note: Data represent growth deviations (actual minus projection) in percentage points.</a:t>
            </a:r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C4FE97EC-74E2-45F8-8539-EAB22BA13DA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65" y="2009988"/>
            <a:ext cx="3787698" cy="182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7">
            <a:extLst>
              <a:ext uri="{FF2B5EF4-FFF2-40B4-BE49-F238E27FC236}">
                <a16:creationId xmlns:a16="http://schemas.microsoft.com/office/drawing/2014/main" id="{B6B9FA10-6DC3-4DAD-899D-5A4772A8123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66" y="3840004"/>
            <a:ext cx="3787697" cy="182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0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C0A2-22FF-4588-A6A8-C9A6B50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339" y="461555"/>
            <a:ext cx="9818221" cy="734386"/>
          </a:xfrm>
        </p:spPr>
        <p:txBody>
          <a:bodyPr>
            <a:noAutofit/>
          </a:bodyPr>
          <a:lstStyle/>
          <a:p>
            <a:r>
              <a:rPr lang="en-US" sz="2400" dirty="0"/>
              <a:t>Fiscal policies typically incorporated growth-friendly measures, but with mixed success.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9154-A8A8-413B-B5E2-D34E246AD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84316" y="1584960"/>
            <a:ext cx="9818222" cy="4206240"/>
          </a:xfrm>
        </p:spPr>
        <p:txBody>
          <a:bodyPr>
            <a:normAutofit fontScale="25000" lnSpcReduction="20000"/>
          </a:bodyPr>
          <a:lstStyle/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dirty="0"/>
              <a:t>Tax mobilization improved in PRGT programs while the post-program tax structure became more growth-friendly in GRA programs.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dirty="0"/>
              <a:t>GRA programs relied heavily on spending cuts to achieve adjustment, and efforts to protect low-income and vulnerable groups often fell short of their goals.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dirty="0"/>
              <a:t>Health and education spending did not increase significantly in either PRGT or GRA programs.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dirty="0"/>
              <a:t>Growth benefits of higher public investment were limited by poor project selection and wasteful implementation, especially in PRGT programs.</a:t>
            </a:r>
          </a:p>
          <a:p>
            <a:pPr marL="457200"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dirty="0"/>
              <a:t>To help address such concerns, more attention is needed to building better public financial management and governance as well as monitoring and reporting on the social and distributional impact.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25578"/>
      </p:ext>
    </p:extLst>
  </p:cSld>
  <p:clrMapOvr>
    <a:masterClrMapping/>
  </p:clrMapOvr>
</p:sld>
</file>

<file path=ppt/theme/theme1.xml><?xml version="1.0" encoding="utf-8"?>
<a:theme xmlns:a="http://schemas.openxmlformats.org/drawingml/2006/main" name="Building">
  <a:themeElements>
    <a:clrScheme name="Custom 43">
      <a:dk1>
        <a:srgbClr val="000000"/>
      </a:dk1>
      <a:lt1>
        <a:srgbClr val="FEFEFE"/>
      </a:lt1>
      <a:dk2>
        <a:srgbClr val="8CA7BB"/>
      </a:dk2>
      <a:lt2>
        <a:srgbClr val="E3EAF1"/>
      </a:lt2>
      <a:accent1>
        <a:srgbClr val="0093D5"/>
      </a:accent1>
      <a:accent2>
        <a:srgbClr val="003764"/>
      </a:accent2>
      <a:accent3>
        <a:srgbClr val="EF7521"/>
      </a:accent3>
      <a:accent4>
        <a:srgbClr val="8A8C8C"/>
      </a:accent4>
      <a:accent5>
        <a:srgbClr val="FB8E15"/>
      </a:accent5>
      <a:accent6>
        <a:srgbClr val="8A8B8B"/>
      </a:accent6>
      <a:hlink>
        <a:srgbClr val="006595"/>
      </a:hlink>
      <a:folHlink>
        <a:srgbClr val="E98B23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" id="{B478FCC9-2A36-1E4D-B3C8-62466929AF6B}" vid="{A532343C-A2F6-F343-82D1-DD3BE926384C}"/>
    </a:ext>
  </a:extLst>
</a:theme>
</file>

<file path=ppt/theme/theme2.xml><?xml version="1.0" encoding="utf-8"?>
<a:theme xmlns:a="http://schemas.openxmlformats.org/drawingml/2006/main" name="1_Building">
  <a:themeElements>
    <a:clrScheme name="Custom 43">
      <a:dk1>
        <a:srgbClr val="000000"/>
      </a:dk1>
      <a:lt1>
        <a:srgbClr val="FEFEFE"/>
      </a:lt1>
      <a:dk2>
        <a:srgbClr val="8CA7BB"/>
      </a:dk2>
      <a:lt2>
        <a:srgbClr val="E3EAF1"/>
      </a:lt2>
      <a:accent1>
        <a:srgbClr val="0093D5"/>
      </a:accent1>
      <a:accent2>
        <a:srgbClr val="003764"/>
      </a:accent2>
      <a:accent3>
        <a:srgbClr val="EF7521"/>
      </a:accent3>
      <a:accent4>
        <a:srgbClr val="8A8C8C"/>
      </a:accent4>
      <a:accent5>
        <a:srgbClr val="FB8E15"/>
      </a:accent5>
      <a:accent6>
        <a:srgbClr val="8A8B8B"/>
      </a:accent6>
      <a:hlink>
        <a:srgbClr val="006595"/>
      </a:hlink>
      <a:folHlink>
        <a:srgbClr val="E98B23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" id="{B478FCC9-2A36-1E4D-B3C8-62466929AF6B}" vid="{A532343C-A2F6-F343-82D1-DD3BE926384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17145</TotalTime>
  <Words>2097</Words>
  <Application>Microsoft Office PowerPoint</Application>
  <PresentationFormat>Widescreen</PresentationFormat>
  <Paragraphs>147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.LucidaGrandeUI</vt:lpstr>
      <vt:lpstr>Arial</vt:lpstr>
      <vt:lpstr>Calibri</vt:lpstr>
      <vt:lpstr>Candara</vt:lpstr>
      <vt:lpstr>Century Gothic</vt:lpstr>
      <vt:lpstr>Wingdings</vt:lpstr>
      <vt:lpstr>Wingdings 3</vt:lpstr>
      <vt:lpstr>Building</vt:lpstr>
      <vt:lpstr>1_Building</vt:lpstr>
      <vt:lpstr>PowerPoint Presentation</vt:lpstr>
      <vt:lpstr>Purpose and Motivation</vt:lpstr>
      <vt:lpstr>Evaluation Sample and Outputs</vt:lpstr>
      <vt:lpstr>Structure of Presentation</vt:lpstr>
      <vt:lpstr>Increasing Attention to Growth in IMF-supported Programs </vt:lpstr>
      <vt:lpstr>Increasing Attention to Growth in IMF-supported Programs </vt:lpstr>
      <vt:lpstr>Increasing Attention to Growth in IMF-supported Programs </vt:lpstr>
      <vt:lpstr>Growth Optimism and Macro Framework</vt:lpstr>
      <vt:lpstr>Fiscal policies typically incorporated growth-friendly measures, but with mixed success.</vt:lpstr>
      <vt:lpstr>Structural conditionality generally played a positive role in promoting reforms and growth, but the potential growth benefits of structural reforms were not fully realized.</vt:lpstr>
      <vt:lpstr>The use of the exchange rate as a policy tool was quite limited</vt:lpstr>
      <vt:lpstr>Market debt operations were sometimes too little, too late</vt:lpstr>
      <vt:lpstr>General Lessons from Country Case Studies</vt:lpstr>
      <vt:lpstr>Recommendation 1—Attention to growth implications of IMF-supported programs should become more thorough, systematic, realistic and sensitive to social and distributional consequences.</vt:lpstr>
      <vt:lpstr>Recommendation 2—IMF-supported programs should pay greater attention to supporting deep, more growth-oriented structural reforms. </vt:lpstr>
      <vt:lpstr>Recommendation 3—The Fund should continue to invest in building a toolkit of models and monitors for analysis of the adjustment-growth relationship. </vt:lpstr>
      <vt:lpstr>Reactions and follow-up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Kireyev, Alexei</dc:creator>
  <cp:lastModifiedBy>Wojnilower, Joshua</cp:lastModifiedBy>
  <cp:revision>695</cp:revision>
  <cp:lastPrinted>2021-09-09T12:20:51Z</cp:lastPrinted>
  <dcterms:created xsi:type="dcterms:W3CDTF">2016-11-19T18:32:40Z</dcterms:created>
  <dcterms:modified xsi:type="dcterms:W3CDTF">2021-09-28T14:01:43Z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12c16c5-ae7d-4499-be80-e5a5a2868224_Enabled">
    <vt:lpwstr>true</vt:lpwstr>
  </property>
  <property fmtid="{D5CDD505-2E9C-101B-9397-08002B2CF9AE}" pid="3" name="MSIP_Label_e12c16c5-ae7d-4499-be80-e5a5a2868224_SetDate">
    <vt:lpwstr>2021-09-22T17:53:26Z</vt:lpwstr>
  </property>
  <property fmtid="{D5CDD505-2E9C-101B-9397-08002B2CF9AE}" pid="4" name="MSIP_Label_e12c16c5-ae7d-4499-be80-e5a5a2868224_Method">
    <vt:lpwstr>Privileged</vt:lpwstr>
  </property>
  <property fmtid="{D5CDD505-2E9C-101B-9397-08002B2CF9AE}" pid="5" name="MSIP_Label_e12c16c5-ae7d-4499-be80-e5a5a2868224_Name">
    <vt:lpwstr>e12c16c5-ae7d-4499-be80-e5a5a2868224</vt:lpwstr>
  </property>
  <property fmtid="{D5CDD505-2E9C-101B-9397-08002B2CF9AE}" pid="6" name="MSIP_Label_e12c16c5-ae7d-4499-be80-e5a5a2868224_SiteId">
    <vt:lpwstr>8085fa43-302e-45bd-b171-a6648c3b6be7</vt:lpwstr>
  </property>
  <property fmtid="{D5CDD505-2E9C-101B-9397-08002B2CF9AE}" pid="7" name="MSIP_Label_e12c16c5-ae7d-4499-be80-e5a5a2868224_ActionId">
    <vt:lpwstr>a8f5b0d1-6188-4a49-b5c5-f6430eaa1132</vt:lpwstr>
  </property>
  <property fmtid="{D5CDD505-2E9C-101B-9397-08002B2CF9AE}" pid="8" name="MSIP_Label_e12c16c5-ae7d-4499-be80-e5a5a2868224_ContentBits">
    <vt:lpwstr>0</vt:lpwstr>
  </property>
</Properties>
</file>