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2" r:id="rId2"/>
  </p:sldMasterIdLst>
  <p:notesMasterIdLst>
    <p:notesMasterId r:id="rId14"/>
  </p:notesMasterIdLst>
  <p:handoutMasterIdLst>
    <p:handoutMasterId r:id="rId15"/>
  </p:handoutMasterIdLst>
  <p:sldIdLst>
    <p:sldId id="1165" r:id="rId3"/>
    <p:sldId id="1226" r:id="rId4"/>
    <p:sldId id="1253" r:id="rId5"/>
    <p:sldId id="2147377088" r:id="rId6"/>
    <p:sldId id="1254" r:id="rId7"/>
    <p:sldId id="2147377062" r:id="rId8"/>
    <p:sldId id="2147377063" r:id="rId9"/>
    <p:sldId id="1258" r:id="rId10"/>
    <p:sldId id="2147377051" r:id="rId11"/>
    <p:sldId id="1252" r:id="rId12"/>
    <p:sldId id="2147377089" r:id="rId13"/>
  </p:sldIdLst>
  <p:sldSz cx="12192000" cy="6858000"/>
  <p:notesSz cx="9309100" cy="7023100"/>
  <p:defaultTextStyle>
    <a:defPPr>
      <a:defRPr lang="en-US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754463-30FA-824E-9681-17E0926DDDD5}">
          <p14:sldIdLst>
            <p14:sldId id="1165"/>
            <p14:sldId id="1226"/>
            <p14:sldId id="1253"/>
            <p14:sldId id="2147377088"/>
            <p14:sldId id="1254"/>
            <p14:sldId id="2147377062"/>
            <p14:sldId id="2147377063"/>
            <p14:sldId id="1258"/>
            <p14:sldId id="2147377051"/>
            <p14:sldId id="1252"/>
            <p14:sldId id="21473770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45" userDrawn="1">
          <p15:clr>
            <a:srgbClr val="A4A3A4"/>
          </p15:clr>
        </p15:guide>
        <p15:guide id="2" pos="2816" userDrawn="1">
          <p15:clr>
            <a:srgbClr val="A4A3A4"/>
          </p15:clr>
        </p15:guide>
        <p15:guide id="3" orient="horz" pos="2212" userDrawn="1">
          <p15:clr>
            <a:srgbClr val="A4A3A4"/>
          </p15:clr>
        </p15:guide>
        <p15:guide id="4" pos="293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252103-F3BF-6ECD-E147-F1A3CB33E41B}" name="Bolhuis, Marijn Arend" initials="BA" userId="S::mbolhuis@imf.org::674bf011-df62-4042-b9fe-74d1e64fe652" providerId="AD"/>
  <p188:author id="{40B2A930-95A8-5DC6-07AE-DC8362E56017}" name="Ebeke, Christian" initials="EC" userId="S::cebeke@imf.org::af4a3c41-3ea3-4033-81cc-ab1c48d63a3d" providerId="AD"/>
  <p188:author id="{E7FABC45-3904-9F55-5D20-76C8AC23ADB7}" name="Kett, Benjamin Robert" initials="KBR" userId="S::BKett@imf.org::83fad5fa-62b0-4f10-a2d1-4eb40c10939d" providerId="AD"/>
  <p188:author id="{B4489C71-C781-6F45-CE2E-8BD3FC57D1AA}" name="Ebeke, Christian" initials="EC" userId="S::CEbeke@imf.org::af4a3c41-3ea3-4033-81cc-ab1c48d63a3d" providerId="AD"/>
  <p188:author id="{E867CB79-720A-E1D0-D51C-7ABC1DA61920}" name="Rodriguez, Sergio L." initials="RSL" userId="S::SRodriguez@imf.org::cb3bc35f-0eb0-4596-843d-9ccba169c772" providerId="AD"/>
  <p188:author id="{ED0A1D7C-755B-0B74-920B-AEDED192A93C}" name="Ilyina, Anna" initials="IA" userId="S::ailyina@imf.org::2c4c8f89-464c-4df6-a866-16ecf50155dd" providerId="AD"/>
  <p188:author id="{819F5D7D-049F-07DD-44D5-BCF2401532B4}" name="Zakharova, Daria" initials="ZD" userId="S::DZakharova@imf.org::00a793ad-5a04-4dc4-afdd-d3ea7dcbf38c" providerId="AD"/>
  <p188:author id="{95B7A185-6A9B-BD1D-8E79-C356AB44A778}" name="Zakharova, Daria" initials="ZD" userId="S::dzakharova@imf.org::00a793ad-5a04-4dc4-afdd-d3ea7dcbf38c" providerId="AD"/>
  <p188:author id="{66E774BA-88B5-0B26-1E62-C0B1D79B1E20}" name="Aiyar, Shekhar Shankar" initials="ASS" userId="S::SAiyar@imf.org::5396efc5-f392-4947-806c-633c322b2699" providerId="AD"/>
  <p188:author id="{19B14EEA-DDB8-AC5D-C949-B0C18B93CC43}" name="Bolhuis, Marijn Arend" initials="BMA" userId="S::MBolhuis@imf.org::674bf011-df62-4042-b9fe-74d1e64fe6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pofford, Laura" initials="SL" lastIdx="2" clrIdx="6">
    <p:extLst>
      <p:ext uri="{19B8F6BF-5375-455C-9EA6-DF929625EA0E}">
        <p15:presenceInfo xmlns:p15="http://schemas.microsoft.com/office/powerpoint/2012/main" userId="S::lspofford@imf.org::729f3023-7458-4886-8b15-5f4e1b9d797d" providerId="AD"/>
      </p:ext>
    </p:extLst>
  </p:cmAuthor>
  <p:cmAuthor id="1" name="Nandwa, Boaz" initials="NB" lastIdx="10" clrIdx="0"/>
  <p:cmAuthor id="2" name="Kamil Dybczak" initials="KD" lastIdx="10" clrIdx="1"/>
  <p:cmAuthor id="3" name="Tamirisa, Natalia" initials="TN" lastIdx="12" clrIdx="2"/>
  <p:cmAuthor id="4" name="Almalik, Mansour" initials="AM" lastIdx="6" clrIdx="3"/>
  <p:cmAuthor id="5" name="Pierre, Gaelle" initials="PG" lastIdx="3" clrIdx="4"/>
  <p:cmAuthor id="6" name="Basile, Gregory" initials="BG" lastIdx="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97"/>
    <a:srgbClr val="0000FF"/>
    <a:srgbClr val="5E8AB4"/>
    <a:srgbClr val="E46C0A"/>
    <a:srgbClr val="25D129"/>
    <a:srgbClr val="DC4234"/>
    <a:srgbClr val="00AEB3"/>
    <a:srgbClr val="FFCC00"/>
    <a:srgbClr val="ED7D31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145"/>
        <p:guide pos="2816"/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CR/Issues/2024/01/29/Cambodia-2023-Article-IV-Consultation-Press-Release-and-Staff-Report-544276" TargetMode="External"/><Relationship Id="rId13" Type="http://schemas.openxmlformats.org/officeDocument/2006/relationships/hyperlink" Target="https://www.imf.org/en/Publications/CR/Issues/2024/01/29/Thailand-2023-Article-IV-Consultation-Press-Release-Staff-Report-and-Statement-by-the-544271" TargetMode="External"/><Relationship Id="rId3" Type="http://schemas.openxmlformats.org/officeDocument/2006/relationships/hyperlink" Target="https://www.imf.org/en/Publications/REO/WH/Issues/2023/10/13/regional-economic-outlook-western-hemisphere-october-2023" TargetMode="External"/><Relationship Id="rId7" Type="http://schemas.openxmlformats.org/officeDocument/2006/relationships/hyperlink" Target="https://www.imf.org/en/Publications/CR/Issues/2024/02/01/People-s-Republic-of-China-2023-Article-IV-Consultation-Press-Release-Staff-Report-and-544379" TargetMode="External"/><Relationship Id="rId12" Type="http://schemas.openxmlformats.org/officeDocument/2006/relationships/hyperlink" Target="https://www.imf.org/en/Publications/CR/Issues/2023/08/28/Singapore-2023-Article-IV-Consultation-Press-Release-Staff-Report-and-Statement-by-the-538594" TargetMode="External"/><Relationship Id="rId2" Type="http://schemas.openxmlformats.org/officeDocument/2006/relationships/hyperlink" Target="https://www.imf.org/en/Publications/REO/SSA/Issues/2023/04/14/regional-economic-outlook-for-sub-saharan-africa-april-2023" TargetMode="External"/><Relationship Id="rId1" Type="http://schemas.openxmlformats.org/officeDocument/2006/relationships/hyperlink" Target="https://www.imf.org/en/Publications/WEO/Issues/2023/10/10/world-economic-outlook-october-2023" TargetMode="External"/><Relationship Id="rId6" Type="http://schemas.openxmlformats.org/officeDocument/2006/relationships/hyperlink" Target="https://www.imf.org/en/Publications/CR/Issues/2024/01/18/Australia-2023-Article-IV-Consultation-Press-Release-Staff-Report-and-Statement-by-the-543738" TargetMode="External"/><Relationship Id="rId11" Type="http://schemas.openxmlformats.org/officeDocument/2006/relationships/hyperlink" Target="https://www.imf.org/en/Publications/CR/Issues/2023/09/14/Republic-of-Latvia-2023-Article-IV-Consultation-Press-Release-Staff-Report-and-Statement-by-539172" TargetMode="External"/><Relationship Id="rId5" Type="http://schemas.openxmlformats.org/officeDocument/2006/relationships/hyperlink" Target="https://www.imf.org/en/Publications/WEO/Issues/2023/04/11/world-economic-outlook-april-2023#:~:text=In%20the%20long%20term%2C%20FDI,economic%20costs%20of%20FDI%20fragmentation." TargetMode="External"/><Relationship Id="rId10" Type="http://schemas.openxmlformats.org/officeDocument/2006/relationships/hyperlink" Target="https://www.imf.org/en/Publications/CR/Issues/2023/11/16/Republic-of-Korea-2023-Article-IV-Consultation-Press-Release-Staff-Report-and-Statement-by-541502" TargetMode="External"/><Relationship Id="rId4" Type="http://schemas.openxmlformats.org/officeDocument/2006/relationships/hyperlink" Target="https://www.imf.org/en/Publications/GFSR/Issues/2023/04/11/global-financial-stability-report-april-2023#:~:text=This%20could%20pose%20macro%2Dfinancial,by%20limiting%20international%20risk%20diversification." TargetMode="External"/><Relationship Id="rId9" Type="http://schemas.openxmlformats.org/officeDocument/2006/relationships/hyperlink" Target="https://www.imf.org/en/Publications/CR/Issues/2023/12/18/India-2023-Article-IV-Consultation-Press-Release-Staff-Report-and-Statement-by-the-542605" TargetMode="External"/><Relationship Id="rId14" Type="http://schemas.openxmlformats.org/officeDocument/2006/relationships/hyperlink" Target="https://www.imf.org/en/Publications/REO/APAC/Issues/2022/10/13/regional-economic-outlook-for-asia-and-pacific-october-2022#:~:text=After%20the%20strong%20rebound%20of,to%204.3%20percent%20in%202023.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CR/Issues/2024/02/01/People-s-Republic-of-China-2023-Article-IV-Consultation-Press-Release-Staff-Report-and-544379" TargetMode="External"/><Relationship Id="rId13" Type="http://schemas.openxmlformats.org/officeDocument/2006/relationships/hyperlink" Target="https://www.imf.org/en/Publications/CR/Issues/2023/08/28/Singapore-2023-Article-IV-Consultation-Press-Release-Staff-Report-and-Statement-by-the-538594" TargetMode="External"/><Relationship Id="rId3" Type="http://schemas.openxmlformats.org/officeDocument/2006/relationships/hyperlink" Target="https://www.imf.org/en/Publications/GFSR/Issues/2023/04/11/global-financial-stability-report-april-2023#:~:text=This%20could%20pose%20macro%2Dfinancial,by%20limiting%20international%20risk%20diversification." TargetMode="External"/><Relationship Id="rId7" Type="http://schemas.openxmlformats.org/officeDocument/2006/relationships/hyperlink" Target="https://www.imf.org/en/Publications/CR/Issues/2024/01/18/Australia-2023-Article-IV-Consultation-Press-Release-Staff-Report-and-Statement-by-the-543738" TargetMode="External"/><Relationship Id="rId12" Type="http://schemas.openxmlformats.org/officeDocument/2006/relationships/hyperlink" Target="https://www.imf.org/en/Publications/CR/Issues/2023/09/14/Republic-of-Latvia-2023-Article-IV-Consultation-Press-Release-Staff-Report-and-Statement-by-539172" TargetMode="External"/><Relationship Id="rId2" Type="http://schemas.openxmlformats.org/officeDocument/2006/relationships/hyperlink" Target="https://www.imf.org/en/Publications/WEO/Issues/2023/10/10/world-economic-outlook-october-2023" TargetMode="External"/><Relationship Id="rId1" Type="http://schemas.openxmlformats.org/officeDocument/2006/relationships/hyperlink" Target="https://www.imf.org/en/Publications/WEO/Issues/2023/04/11/world-economic-outlook-april-2023#:~:text=In%20the%20long%20term%2C%20FDI,economic%20costs%20of%20FDI%20fragmentation." TargetMode="External"/><Relationship Id="rId6" Type="http://schemas.openxmlformats.org/officeDocument/2006/relationships/hyperlink" Target="https://www.imf.org/en/Publications/REO/WH/Issues/2023/10/13/regional-economic-outlook-western-hemisphere-october-2023" TargetMode="External"/><Relationship Id="rId11" Type="http://schemas.openxmlformats.org/officeDocument/2006/relationships/hyperlink" Target="https://www.imf.org/en/Publications/CR/Issues/2023/11/16/Republic-of-Korea-2023-Article-IV-Consultation-Press-Release-Staff-Report-and-Statement-by-541502" TargetMode="External"/><Relationship Id="rId5" Type="http://schemas.openxmlformats.org/officeDocument/2006/relationships/hyperlink" Target="https://www.imf.org/en/Publications/REO/SSA/Issues/2023/04/14/regional-economic-outlook-for-sub-saharan-africa-april-2023" TargetMode="External"/><Relationship Id="rId10" Type="http://schemas.openxmlformats.org/officeDocument/2006/relationships/hyperlink" Target="https://www.imf.org/en/Publications/CR/Issues/2023/12/18/India-2023-Article-IV-Consultation-Press-Release-Staff-Report-and-Statement-by-the-542605" TargetMode="External"/><Relationship Id="rId4" Type="http://schemas.openxmlformats.org/officeDocument/2006/relationships/hyperlink" Target="https://www.imf.org/en/Publications/REO/APAC/Issues/2022/10/13/regional-economic-outlook-for-asia-and-pacific-october-2022#:~:text=After%20the%20strong%20rebound%20of,to%204.3%20percent%20in%202023." TargetMode="External"/><Relationship Id="rId9" Type="http://schemas.openxmlformats.org/officeDocument/2006/relationships/hyperlink" Target="https://www.imf.org/en/Publications/CR/Issues/2024/01/29/Cambodia-2023-Article-IV-Consultation-Press-Release-and-Staff-Report-544276" TargetMode="External"/><Relationship Id="rId14" Type="http://schemas.openxmlformats.org/officeDocument/2006/relationships/hyperlink" Target="https://www.imf.org/en/Publications/CR/Issues/2024/01/29/Thailand-2023-Article-IV-Consultation-Press-Release-Staff-Report-and-Statement-by-the-54427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DF304-48D9-4414-9FB3-278F7D124488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2FFEC-E381-4526-9E83-564E0926F650}">
      <dgm:prSet phldrT="[Text]" custT="1"/>
      <dgm:spPr/>
      <dgm:t>
        <a:bodyPr/>
        <a:lstStyle/>
        <a:p>
          <a:r>
            <a:rPr lang="en-US" sz="2800"/>
            <a:t>Flagships</a:t>
          </a:r>
        </a:p>
      </dgm:t>
    </dgm:pt>
    <dgm:pt modelId="{F04F1644-91DE-4048-A672-C10E71FB048E}" type="parTrans" cxnId="{EA3790F4-30C2-4910-8B54-5DE27DFF90CA}">
      <dgm:prSet/>
      <dgm:spPr/>
      <dgm:t>
        <a:bodyPr/>
        <a:lstStyle/>
        <a:p>
          <a:endParaRPr lang="en-US"/>
        </a:p>
      </dgm:t>
    </dgm:pt>
    <dgm:pt modelId="{2AEB85E9-EB11-46F9-9D9C-F8C5FB58A171}" type="sibTrans" cxnId="{EA3790F4-30C2-4910-8B54-5DE27DFF90CA}">
      <dgm:prSet/>
      <dgm:spPr/>
      <dgm:t>
        <a:bodyPr/>
        <a:lstStyle/>
        <a:p>
          <a:endParaRPr lang="en-US"/>
        </a:p>
      </dgm:t>
    </dgm:pt>
    <dgm:pt modelId="{5137DAAC-6FAA-4877-ACD3-730592E694A2}">
      <dgm:prSet phldrT="[Text]" custT="1"/>
      <dgm:spPr/>
      <dgm:t>
        <a:bodyPr/>
        <a:lstStyle/>
        <a:p>
          <a:pPr indent="0" algn="ctr">
            <a:buNone/>
          </a:pPr>
          <a:r>
            <a:rPr lang="en-US" sz="2000" dirty="0">
              <a:hlinkClick xmlns:r="http://schemas.openxmlformats.org/officeDocument/2006/relationships" r:id="rId1"/>
            </a:rPr>
            <a:t>October 2023 WEO on commodity markets</a:t>
          </a:r>
          <a:endParaRPr lang="en-US" sz="2000" dirty="0"/>
        </a:p>
      </dgm:t>
    </dgm:pt>
    <dgm:pt modelId="{4130E7DA-8CD5-44E4-BBCF-860823DA22F4}" type="parTrans" cxnId="{3E407BBC-1CE5-4A71-94A5-E10527AE8950}">
      <dgm:prSet/>
      <dgm:spPr/>
      <dgm:t>
        <a:bodyPr/>
        <a:lstStyle/>
        <a:p>
          <a:endParaRPr lang="en-US"/>
        </a:p>
      </dgm:t>
    </dgm:pt>
    <dgm:pt modelId="{86511AF8-BE4C-4F82-9F9F-DDDB1EE12E9A}" type="sibTrans" cxnId="{3E407BBC-1CE5-4A71-94A5-E10527AE8950}">
      <dgm:prSet/>
      <dgm:spPr/>
      <dgm:t>
        <a:bodyPr/>
        <a:lstStyle/>
        <a:p>
          <a:endParaRPr lang="en-US"/>
        </a:p>
      </dgm:t>
    </dgm:pt>
    <dgm:pt modelId="{128DC8B4-B672-429A-A944-BC95E92D25ED}">
      <dgm:prSet phldrT="[Text]" custT="1"/>
      <dgm:spPr/>
      <dgm:t>
        <a:bodyPr/>
        <a:lstStyle/>
        <a:p>
          <a:r>
            <a:rPr lang="en-US" sz="2800"/>
            <a:t>REOs</a:t>
          </a:r>
        </a:p>
      </dgm:t>
    </dgm:pt>
    <dgm:pt modelId="{1228723C-D7B0-4D07-8472-8F7926993F36}" type="parTrans" cxnId="{6A87395C-9A7F-44E8-995E-B1C33A81B065}">
      <dgm:prSet/>
      <dgm:spPr/>
      <dgm:t>
        <a:bodyPr/>
        <a:lstStyle/>
        <a:p>
          <a:endParaRPr lang="en-US"/>
        </a:p>
      </dgm:t>
    </dgm:pt>
    <dgm:pt modelId="{C7BBFFAD-B827-45E6-8ECB-3962A47F8372}" type="sibTrans" cxnId="{6A87395C-9A7F-44E8-995E-B1C33A81B065}">
      <dgm:prSet/>
      <dgm:spPr/>
      <dgm:t>
        <a:bodyPr/>
        <a:lstStyle/>
        <a:p>
          <a:endParaRPr lang="en-US"/>
        </a:p>
      </dgm:t>
    </dgm:pt>
    <dgm:pt modelId="{0379A495-A0EA-499F-B0B5-0527C7B7167F}">
      <dgm:prSet phldrT="[Text]" custT="1"/>
      <dgm:spPr/>
      <dgm:t>
        <a:bodyPr/>
        <a:lstStyle/>
        <a:p>
          <a:r>
            <a:rPr lang="en-US" sz="2800"/>
            <a:t>Bilateral surveillance</a:t>
          </a:r>
        </a:p>
      </dgm:t>
    </dgm:pt>
    <dgm:pt modelId="{00F5315D-ABED-475A-A998-7291D6D0BD15}" type="parTrans" cxnId="{BA7CCCAE-F7AB-4BF8-83C2-95874DD27F68}">
      <dgm:prSet/>
      <dgm:spPr/>
      <dgm:t>
        <a:bodyPr/>
        <a:lstStyle/>
        <a:p>
          <a:endParaRPr lang="en-US"/>
        </a:p>
      </dgm:t>
    </dgm:pt>
    <dgm:pt modelId="{9BE4815F-24F6-414D-AB11-2189A45BDA7B}" type="sibTrans" cxnId="{BA7CCCAE-F7AB-4BF8-83C2-95874DD27F68}">
      <dgm:prSet/>
      <dgm:spPr/>
      <dgm:t>
        <a:bodyPr/>
        <a:lstStyle/>
        <a:p>
          <a:endParaRPr lang="en-US"/>
        </a:p>
      </dgm:t>
    </dgm:pt>
    <dgm:pt modelId="{2EF55BE6-3681-4CC7-82D4-79601191F3C5}">
      <dgm:prSet phldrT="[Text]" custT="1"/>
      <dgm:spPr/>
      <dgm:t>
        <a:bodyPr/>
        <a:lstStyle/>
        <a:p>
          <a:pPr>
            <a:buNone/>
          </a:pPr>
          <a:r>
            <a:rPr lang="en-US" sz="2000"/>
            <a:t>Many AIVs, incl. </a:t>
          </a:r>
        </a:p>
      </dgm:t>
    </dgm:pt>
    <dgm:pt modelId="{8A35E55D-2D29-4A38-BA2E-3B1800C2A3F5}" type="parTrans" cxnId="{AA031C93-C658-4E7D-A24C-18068C010DCD}">
      <dgm:prSet/>
      <dgm:spPr/>
      <dgm:t>
        <a:bodyPr/>
        <a:lstStyle/>
        <a:p>
          <a:endParaRPr lang="en-US"/>
        </a:p>
      </dgm:t>
    </dgm:pt>
    <dgm:pt modelId="{F877D72B-740D-428F-A2B4-947402FC9FA0}" type="sibTrans" cxnId="{AA031C93-C658-4E7D-A24C-18068C010DCD}">
      <dgm:prSet/>
      <dgm:spPr/>
      <dgm:t>
        <a:bodyPr/>
        <a:lstStyle/>
        <a:p>
          <a:endParaRPr lang="en-US"/>
        </a:p>
      </dgm:t>
    </dgm:pt>
    <dgm:pt modelId="{D274F148-2370-4BC8-B792-ED4EAA916E22}">
      <dgm:prSet phldrT="[Text]" custT="1"/>
      <dgm:spPr/>
      <dgm:t>
        <a:bodyPr/>
        <a:lstStyle/>
        <a:p>
          <a:pPr algn="ctr">
            <a:buNone/>
          </a:pPr>
          <a:r>
            <a:rPr lang="en-US" sz="2000" dirty="0">
              <a:hlinkClick xmlns:r="http://schemas.openxmlformats.org/officeDocument/2006/relationships" r:id="rId2"/>
            </a:rPr>
            <a:t>April 2023 AFR REO</a:t>
          </a:r>
          <a:endParaRPr lang="en-US" sz="2000" dirty="0"/>
        </a:p>
      </dgm:t>
    </dgm:pt>
    <dgm:pt modelId="{8FCDEA86-9E45-4289-8000-5A9CB6AB31C0}" type="parTrans" cxnId="{5C0F55CC-E7E8-46C3-909B-87DEDCCFA78D}">
      <dgm:prSet/>
      <dgm:spPr/>
      <dgm:t>
        <a:bodyPr/>
        <a:lstStyle/>
        <a:p>
          <a:endParaRPr lang="en-US"/>
        </a:p>
      </dgm:t>
    </dgm:pt>
    <dgm:pt modelId="{E57E6CAF-5D27-4976-913D-FEBAA5B9C9D5}" type="sibTrans" cxnId="{5C0F55CC-E7E8-46C3-909B-87DEDCCFA78D}">
      <dgm:prSet/>
      <dgm:spPr/>
      <dgm:t>
        <a:bodyPr/>
        <a:lstStyle/>
        <a:p>
          <a:endParaRPr lang="en-US"/>
        </a:p>
      </dgm:t>
    </dgm:pt>
    <dgm:pt modelId="{133D2ECE-5A11-4F27-933E-EFD5C14433C8}">
      <dgm:prSet phldrT="[Text]" custT="1"/>
      <dgm:spPr/>
      <dgm:t>
        <a:bodyPr/>
        <a:lstStyle/>
        <a:p>
          <a:pPr algn="ctr">
            <a:buNone/>
          </a:pPr>
          <a:r>
            <a:rPr lang="en-US" sz="2000" dirty="0">
              <a:hlinkClick xmlns:r="http://schemas.openxmlformats.org/officeDocument/2006/relationships" r:id="rId3"/>
            </a:rPr>
            <a:t>October 2023 WHD REO</a:t>
          </a:r>
          <a:endParaRPr lang="en-US" sz="2000" dirty="0"/>
        </a:p>
      </dgm:t>
    </dgm:pt>
    <dgm:pt modelId="{0FC9A9DF-5787-4493-ADE2-8A1F780D5C64}" type="parTrans" cxnId="{C55EB2F9-E060-4D46-BC5A-0C038DB73F5D}">
      <dgm:prSet/>
      <dgm:spPr/>
      <dgm:t>
        <a:bodyPr/>
        <a:lstStyle/>
        <a:p>
          <a:endParaRPr lang="en-US"/>
        </a:p>
      </dgm:t>
    </dgm:pt>
    <dgm:pt modelId="{728AD4DF-8989-4194-A48E-E2FAE674E02C}" type="sibTrans" cxnId="{C55EB2F9-E060-4D46-BC5A-0C038DB73F5D}">
      <dgm:prSet/>
      <dgm:spPr/>
      <dgm:t>
        <a:bodyPr/>
        <a:lstStyle/>
        <a:p>
          <a:endParaRPr lang="en-US"/>
        </a:p>
      </dgm:t>
    </dgm:pt>
    <dgm:pt modelId="{C3C2D85F-3153-49B7-8495-B9EEB058C787}">
      <dgm:prSet phldrT="[Text]" custT="1"/>
      <dgm:spPr/>
      <dgm:t>
        <a:bodyPr/>
        <a:lstStyle/>
        <a:p>
          <a:pPr indent="0" algn="ctr">
            <a:buNone/>
          </a:pPr>
          <a:r>
            <a:rPr lang="en-US" sz="2000" dirty="0">
              <a:hlinkClick xmlns:r="http://schemas.openxmlformats.org/officeDocument/2006/relationships" r:id="rId4"/>
            </a:rPr>
            <a:t>April 2023 GFSR on financial fragmentation</a:t>
          </a:r>
          <a:endParaRPr lang="en-US" sz="2000" dirty="0"/>
        </a:p>
      </dgm:t>
    </dgm:pt>
    <dgm:pt modelId="{45CDB91F-491D-4FF4-A383-8C7828D7740D}" type="parTrans" cxnId="{244F68B7-5714-4CCB-B2EE-30D9DF1639B3}">
      <dgm:prSet/>
      <dgm:spPr/>
      <dgm:t>
        <a:bodyPr/>
        <a:lstStyle/>
        <a:p>
          <a:endParaRPr lang="en-US"/>
        </a:p>
      </dgm:t>
    </dgm:pt>
    <dgm:pt modelId="{7E3C58B8-42BD-418C-9780-95C63BEFED05}" type="sibTrans" cxnId="{244F68B7-5714-4CCB-B2EE-30D9DF1639B3}">
      <dgm:prSet/>
      <dgm:spPr/>
      <dgm:t>
        <a:bodyPr/>
        <a:lstStyle/>
        <a:p>
          <a:endParaRPr lang="en-US"/>
        </a:p>
      </dgm:t>
    </dgm:pt>
    <dgm:pt modelId="{A929CCB5-A2F1-4402-9A77-BDDB37C53DE2}">
      <dgm:prSet phldrT="[Text]" custT="1"/>
      <dgm:spPr/>
      <dgm:t>
        <a:bodyPr/>
        <a:lstStyle/>
        <a:p>
          <a:pPr indent="0" algn="l"/>
          <a:endParaRPr lang="en-US" sz="2000"/>
        </a:p>
      </dgm:t>
    </dgm:pt>
    <dgm:pt modelId="{F8EEE287-1AE3-45CA-B588-5B4EB66C1A94}" type="parTrans" cxnId="{D3C29C53-6DB4-4F9A-85E1-B1AFDCF9485B}">
      <dgm:prSet/>
      <dgm:spPr/>
      <dgm:t>
        <a:bodyPr/>
        <a:lstStyle/>
        <a:p>
          <a:endParaRPr lang="en-US"/>
        </a:p>
      </dgm:t>
    </dgm:pt>
    <dgm:pt modelId="{D2792482-D85B-46A2-B3FA-BE2DB71DC004}" type="sibTrans" cxnId="{D3C29C53-6DB4-4F9A-85E1-B1AFDCF9485B}">
      <dgm:prSet/>
      <dgm:spPr/>
      <dgm:t>
        <a:bodyPr/>
        <a:lstStyle/>
        <a:p>
          <a:endParaRPr lang="en-US"/>
        </a:p>
      </dgm:t>
    </dgm:pt>
    <dgm:pt modelId="{D359822C-3A9D-4A35-80E2-61313A567036}">
      <dgm:prSet phldrT="[Text]" custT="1"/>
      <dgm:spPr/>
      <dgm:t>
        <a:bodyPr/>
        <a:lstStyle/>
        <a:p>
          <a:pPr indent="0" algn="l">
            <a:buNone/>
          </a:pPr>
          <a:endParaRPr lang="en-US" sz="2400"/>
        </a:p>
      </dgm:t>
    </dgm:pt>
    <dgm:pt modelId="{AF3D7099-243B-46D6-8314-884857A72003}" type="parTrans" cxnId="{066FE5A3-B00D-4958-9DCD-1F1048D0E816}">
      <dgm:prSet/>
      <dgm:spPr/>
      <dgm:t>
        <a:bodyPr/>
        <a:lstStyle/>
        <a:p>
          <a:endParaRPr lang="en-US"/>
        </a:p>
      </dgm:t>
    </dgm:pt>
    <dgm:pt modelId="{491AAA16-94B5-45BC-9ACE-3136E498975C}" type="sibTrans" cxnId="{066FE5A3-B00D-4958-9DCD-1F1048D0E816}">
      <dgm:prSet/>
      <dgm:spPr/>
      <dgm:t>
        <a:bodyPr/>
        <a:lstStyle/>
        <a:p>
          <a:endParaRPr lang="en-US"/>
        </a:p>
      </dgm:t>
    </dgm:pt>
    <dgm:pt modelId="{79949D65-8C80-472D-B6B3-205935ACB819}">
      <dgm:prSet phldrT="[Text]" custT="1"/>
      <dgm:spPr/>
      <dgm:t>
        <a:bodyPr/>
        <a:lstStyle/>
        <a:p>
          <a:pPr indent="0" algn="ctr">
            <a:buNone/>
          </a:pPr>
          <a:r>
            <a:rPr lang="en-US" sz="2000" dirty="0">
              <a:hlinkClick xmlns:r="http://schemas.openxmlformats.org/officeDocument/2006/relationships" r:id="rId5"/>
            </a:rPr>
            <a:t>April 2023 WEO on FDI fragmentation</a:t>
          </a:r>
          <a:endParaRPr lang="en-US" sz="2000" dirty="0"/>
        </a:p>
      </dgm:t>
    </dgm:pt>
    <dgm:pt modelId="{1113EEC2-074B-4F3E-8E21-85605B410EDF}" type="parTrans" cxnId="{7B12B80E-948D-41DA-8C3A-37EE5B5D6ECD}">
      <dgm:prSet/>
      <dgm:spPr/>
      <dgm:t>
        <a:bodyPr/>
        <a:lstStyle/>
        <a:p>
          <a:endParaRPr lang="en-US"/>
        </a:p>
      </dgm:t>
    </dgm:pt>
    <dgm:pt modelId="{F8BC4477-619F-4FCC-9205-E0939AD9D7A8}" type="sibTrans" cxnId="{7B12B80E-948D-41DA-8C3A-37EE5B5D6ECD}">
      <dgm:prSet/>
      <dgm:spPr/>
      <dgm:t>
        <a:bodyPr/>
        <a:lstStyle/>
        <a:p>
          <a:endParaRPr lang="en-US"/>
        </a:p>
      </dgm:t>
    </dgm:pt>
    <dgm:pt modelId="{0F4EDC0E-036A-4CE4-8068-0DBC92F34168}">
      <dgm:prSet phldrT="[Text]" custT="1"/>
      <dgm:spPr/>
      <dgm:t>
        <a:bodyPr/>
        <a:lstStyle/>
        <a:p>
          <a:pPr indent="0" algn="l">
            <a:buNone/>
          </a:pPr>
          <a:endParaRPr lang="en-US" sz="2000"/>
        </a:p>
      </dgm:t>
    </dgm:pt>
    <dgm:pt modelId="{EC5FEA72-3764-404B-9C3E-3CBAA5913AE9}" type="parTrans" cxnId="{73FEA701-C297-428E-9287-49D58BBC2F77}">
      <dgm:prSet/>
      <dgm:spPr/>
      <dgm:t>
        <a:bodyPr/>
        <a:lstStyle/>
        <a:p>
          <a:endParaRPr lang="en-US"/>
        </a:p>
      </dgm:t>
    </dgm:pt>
    <dgm:pt modelId="{09016A7F-6BBE-4FC9-9200-8375F5371C21}" type="sibTrans" cxnId="{73FEA701-C297-428E-9287-49D58BBC2F77}">
      <dgm:prSet/>
      <dgm:spPr/>
      <dgm:t>
        <a:bodyPr/>
        <a:lstStyle/>
        <a:p>
          <a:endParaRPr lang="en-US"/>
        </a:p>
      </dgm:t>
    </dgm:pt>
    <dgm:pt modelId="{E7662479-DA2C-44EE-83C1-0581B94154AA}">
      <dgm:prSet phldrT="[Text]" custT="1"/>
      <dgm:spPr/>
      <dgm:t>
        <a:bodyPr/>
        <a:lstStyle/>
        <a:p>
          <a:pPr indent="0" algn="l">
            <a:buNone/>
          </a:pPr>
          <a:endParaRPr lang="en-US" sz="2000" dirty="0"/>
        </a:p>
      </dgm:t>
    </dgm:pt>
    <dgm:pt modelId="{58D036D0-452F-4F98-AE28-386A9B9D3786}" type="parTrans" cxnId="{3AC14BE7-0E60-434B-B985-1D26CD5F0709}">
      <dgm:prSet/>
      <dgm:spPr/>
      <dgm:t>
        <a:bodyPr/>
        <a:lstStyle/>
        <a:p>
          <a:endParaRPr lang="en-US"/>
        </a:p>
      </dgm:t>
    </dgm:pt>
    <dgm:pt modelId="{F5B95BD9-43E6-4877-BC04-D6B46CC9F28E}" type="sibTrans" cxnId="{3AC14BE7-0E60-434B-B985-1D26CD5F0709}">
      <dgm:prSet/>
      <dgm:spPr/>
      <dgm:t>
        <a:bodyPr/>
        <a:lstStyle/>
        <a:p>
          <a:endParaRPr lang="en-US"/>
        </a:p>
      </dgm:t>
    </dgm:pt>
    <dgm:pt modelId="{FD810B52-448A-441A-B8C5-F503D4F40575}">
      <dgm:prSet phldrT="[Text]" custT="1"/>
      <dgm:spPr/>
      <dgm:t>
        <a:bodyPr/>
        <a:lstStyle/>
        <a:p>
          <a:pPr indent="0" algn="l">
            <a:buNone/>
          </a:pPr>
          <a:endParaRPr lang="en-US" sz="2000" dirty="0"/>
        </a:p>
      </dgm:t>
    </dgm:pt>
    <dgm:pt modelId="{EFE273B1-73DF-41D1-85EE-F9ABF06DBA54}" type="parTrans" cxnId="{BEF41B91-1A11-468D-977F-B14DFB2C9C78}">
      <dgm:prSet/>
      <dgm:spPr/>
      <dgm:t>
        <a:bodyPr/>
        <a:lstStyle/>
        <a:p>
          <a:endParaRPr lang="en-US"/>
        </a:p>
      </dgm:t>
    </dgm:pt>
    <dgm:pt modelId="{ED3B340E-1E77-4856-971A-BF7B183E8DBF}" type="sibTrans" cxnId="{BEF41B91-1A11-468D-977F-B14DFB2C9C78}">
      <dgm:prSet/>
      <dgm:spPr/>
      <dgm:t>
        <a:bodyPr/>
        <a:lstStyle/>
        <a:p>
          <a:endParaRPr lang="en-US"/>
        </a:p>
      </dgm:t>
    </dgm:pt>
    <dgm:pt modelId="{92DF147F-2248-4B30-9379-0EE302C5D2D8}">
      <dgm:prSet phldrT="[Text]" custT="1"/>
      <dgm:spPr/>
      <dgm:t>
        <a:bodyPr/>
        <a:lstStyle/>
        <a:p>
          <a:pPr indent="0" algn="l"/>
          <a:endParaRPr lang="en-US" sz="1050"/>
        </a:p>
      </dgm:t>
    </dgm:pt>
    <dgm:pt modelId="{29DC62A4-11CD-426A-9769-5425C3851F9C}" type="sibTrans" cxnId="{D30CA6AE-0CEB-4903-9EE8-84507C61CE63}">
      <dgm:prSet/>
      <dgm:spPr/>
      <dgm:t>
        <a:bodyPr/>
        <a:lstStyle/>
        <a:p>
          <a:endParaRPr lang="en-US"/>
        </a:p>
      </dgm:t>
    </dgm:pt>
    <dgm:pt modelId="{66E6B617-662B-4C5E-8468-BB5F64425EEF}" type="parTrans" cxnId="{D30CA6AE-0CEB-4903-9EE8-84507C61CE63}">
      <dgm:prSet/>
      <dgm:spPr/>
      <dgm:t>
        <a:bodyPr/>
        <a:lstStyle/>
        <a:p>
          <a:endParaRPr lang="en-US"/>
        </a:p>
      </dgm:t>
    </dgm:pt>
    <dgm:pt modelId="{62A8ED22-7951-406C-8A90-775510871339}">
      <dgm:prSet phldrT="[Text]" custT="1"/>
      <dgm:spPr/>
      <dgm:t>
        <a:bodyPr/>
        <a:lstStyle/>
        <a:p>
          <a:pPr indent="0" algn="l">
            <a:buNone/>
          </a:pPr>
          <a:endParaRPr lang="en-US" sz="2000"/>
        </a:p>
      </dgm:t>
    </dgm:pt>
    <dgm:pt modelId="{30F155BC-2F8C-45B9-84E3-AF32472DF412}" type="parTrans" cxnId="{579150DC-B96B-4348-A1B7-5AF4C7D0FD04}">
      <dgm:prSet/>
      <dgm:spPr/>
      <dgm:t>
        <a:bodyPr/>
        <a:lstStyle/>
        <a:p>
          <a:endParaRPr lang="en-US"/>
        </a:p>
      </dgm:t>
    </dgm:pt>
    <dgm:pt modelId="{F0EC0E37-EFCA-4332-A374-4B560C39978E}" type="sibTrans" cxnId="{579150DC-B96B-4348-A1B7-5AF4C7D0FD04}">
      <dgm:prSet/>
      <dgm:spPr/>
      <dgm:t>
        <a:bodyPr/>
        <a:lstStyle/>
        <a:p>
          <a:endParaRPr lang="en-US"/>
        </a:p>
      </dgm:t>
    </dgm:pt>
    <dgm:pt modelId="{29C72AFF-5399-46AD-BB16-84DB3BEC69BA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6"/>
            </a:rPr>
            <a:t>Australia (2024) </a:t>
          </a:r>
          <a:endParaRPr lang="en-US" sz="2000" dirty="0"/>
        </a:p>
      </dgm:t>
    </dgm:pt>
    <dgm:pt modelId="{5A1FB81E-5554-4B20-B6E3-C67AB5D0FA83}" type="parTrans" cxnId="{0D5B549C-2392-4C44-807D-020C1472688B}">
      <dgm:prSet/>
      <dgm:spPr/>
      <dgm:t>
        <a:bodyPr/>
        <a:lstStyle/>
        <a:p>
          <a:endParaRPr lang="en-US"/>
        </a:p>
      </dgm:t>
    </dgm:pt>
    <dgm:pt modelId="{90F918C8-29BA-401F-84CB-ED73EEA2D992}" type="sibTrans" cxnId="{0D5B549C-2392-4C44-807D-020C1472688B}">
      <dgm:prSet/>
      <dgm:spPr/>
      <dgm:t>
        <a:bodyPr/>
        <a:lstStyle/>
        <a:p>
          <a:endParaRPr lang="en-US"/>
        </a:p>
      </dgm:t>
    </dgm:pt>
    <dgm:pt modelId="{E8062B66-37EE-43C9-B2FD-1FAA175EAB42}">
      <dgm:prSet phldrT="[Text]" custT="1"/>
      <dgm:spPr/>
      <dgm:t>
        <a:bodyPr/>
        <a:lstStyle/>
        <a:p>
          <a:endParaRPr lang="en-US" sz="2000"/>
        </a:p>
      </dgm:t>
    </dgm:pt>
    <dgm:pt modelId="{51CF2724-ABB0-4290-9D39-62199F95631C}" type="parTrans" cxnId="{CCD0F352-B4B1-4E5A-8B83-171F2378F522}">
      <dgm:prSet/>
      <dgm:spPr/>
      <dgm:t>
        <a:bodyPr/>
        <a:lstStyle/>
        <a:p>
          <a:endParaRPr lang="en-US"/>
        </a:p>
      </dgm:t>
    </dgm:pt>
    <dgm:pt modelId="{DBFD4DF5-5074-4F0C-8606-9F15CE67AD5E}" type="sibTrans" cxnId="{CCD0F352-B4B1-4E5A-8B83-171F2378F522}">
      <dgm:prSet/>
      <dgm:spPr/>
      <dgm:t>
        <a:bodyPr/>
        <a:lstStyle/>
        <a:p>
          <a:endParaRPr lang="en-US"/>
        </a:p>
      </dgm:t>
    </dgm:pt>
    <dgm:pt modelId="{A0C35025-E037-48BC-8763-A983E6D68763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7"/>
            </a:rPr>
            <a:t>China (2024)</a:t>
          </a:r>
          <a:endParaRPr lang="en-US" sz="2000" dirty="0"/>
        </a:p>
      </dgm:t>
    </dgm:pt>
    <dgm:pt modelId="{0FD1F030-E7A5-43F1-8785-D7ABB79FCA6B}" type="parTrans" cxnId="{2B3DB124-C3DF-4A47-B56B-B4A007D2D4C7}">
      <dgm:prSet/>
      <dgm:spPr/>
      <dgm:t>
        <a:bodyPr/>
        <a:lstStyle/>
        <a:p>
          <a:endParaRPr lang="en-US"/>
        </a:p>
      </dgm:t>
    </dgm:pt>
    <dgm:pt modelId="{88361BE3-6941-49ED-9979-59EAD2A359FB}" type="sibTrans" cxnId="{2B3DB124-C3DF-4A47-B56B-B4A007D2D4C7}">
      <dgm:prSet/>
      <dgm:spPr/>
      <dgm:t>
        <a:bodyPr/>
        <a:lstStyle/>
        <a:p>
          <a:endParaRPr lang="en-US"/>
        </a:p>
      </dgm:t>
    </dgm:pt>
    <dgm:pt modelId="{A2DBE994-69C7-4CEB-A1F2-E5B4CF25D985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8"/>
            </a:rPr>
            <a:t>Cambodia (2024)</a:t>
          </a:r>
          <a:endParaRPr lang="en-US" sz="2000" dirty="0"/>
        </a:p>
      </dgm:t>
    </dgm:pt>
    <dgm:pt modelId="{984429CB-3B75-40E0-B6E5-A3A3504574ED}" type="parTrans" cxnId="{8793DA69-8510-4CC5-8ADB-D58C682A2417}">
      <dgm:prSet/>
      <dgm:spPr/>
      <dgm:t>
        <a:bodyPr/>
        <a:lstStyle/>
        <a:p>
          <a:endParaRPr lang="en-US"/>
        </a:p>
      </dgm:t>
    </dgm:pt>
    <dgm:pt modelId="{6FD78E29-5815-4DBB-96CD-57F246A925EA}" type="sibTrans" cxnId="{8793DA69-8510-4CC5-8ADB-D58C682A2417}">
      <dgm:prSet/>
      <dgm:spPr/>
      <dgm:t>
        <a:bodyPr/>
        <a:lstStyle/>
        <a:p>
          <a:endParaRPr lang="en-US"/>
        </a:p>
      </dgm:t>
    </dgm:pt>
    <dgm:pt modelId="{FE5D0357-617A-43C6-960F-B536B4840C4B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9"/>
            </a:rPr>
            <a:t>India (2023)</a:t>
          </a:r>
          <a:endParaRPr lang="en-US" sz="2000" dirty="0"/>
        </a:p>
      </dgm:t>
    </dgm:pt>
    <dgm:pt modelId="{24046EF1-7810-4C19-9230-D633093A7A39}" type="parTrans" cxnId="{5CA351AC-5303-499C-8DEF-9DDE6952D076}">
      <dgm:prSet/>
      <dgm:spPr/>
      <dgm:t>
        <a:bodyPr/>
        <a:lstStyle/>
        <a:p>
          <a:endParaRPr lang="en-US"/>
        </a:p>
      </dgm:t>
    </dgm:pt>
    <dgm:pt modelId="{3FFE2418-8BFC-40C8-BBB8-E3F2EB242FA7}" type="sibTrans" cxnId="{5CA351AC-5303-499C-8DEF-9DDE6952D076}">
      <dgm:prSet/>
      <dgm:spPr/>
      <dgm:t>
        <a:bodyPr/>
        <a:lstStyle/>
        <a:p>
          <a:endParaRPr lang="en-US"/>
        </a:p>
      </dgm:t>
    </dgm:pt>
    <dgm:pt modelId="{BB0A2E05-D3BB-44A8-97D5-45B9293E9D29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0"/>
            </a:rPr>
            <a:t>Korea (2023)</a:t>
          </a:r>
          <a:endParaRPr lang="en-US" sz="2000" dirty="0"/>
        </a:p>
      </dgm:t>
    </dgm:pt>
    <dgm:pt modelId="{7D0FB982-6839-4E52-B5C0-0E36C7485B70}" type="parTrans" cxnId="{5761B65F-37A0-407A-825C-21571E418EB7}">
      <dgm:prSet/>
      <dgm:spPr/>
      <dgm:t>
        <a:bodyPr/>
        <a:lstStyle/>
        <a:p>
          <a:endParaRPr lang="en-US"/>
        </a:p>
      </dgm:t>
    </dgm:pt>
    <dgm:pt modelId="{2CF394AC-8173-4202-A440-0551A8EDEAF4}" type="sibTrans" cxnId="{5761B65F-37A0-407A-825C-21571E418EB7}">
      <dgm:prSet/>
      <dgm:spPr/>
      <dgm:t>
        <a:bodyPr/>
        <a:lstStyle/>
        <a:p>
          <a:endParaRPr lang="en-US"/>
        </a:p>
      </dgm:t>
    </dgm:pt>
    <dgm:pt modelId="{3C6F4BF4-3F1D-431D-9784-98955D9DA815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1"/>
            </a:rPr>
            <a:t>Latvia (2023)</a:t>
          </a:r>
          <a:endParaRPr lang="en-US" sz="2000" dirty="0"/>
        </a:p>
      </dgm:t>
    </dgm:pt>
    <dgm:pt modelId="{42D983C4-EAE1-44AF-8B16-DAD91601E7DF}" type="parTrans" cxnId="{83F0F2A5-70B2-43B5-899B-883FC9736C36}">
      <dgm:prSet/>
      <dgm:spPr/>
      <dgm:t>
        <a:bodyPr/>
        <a:lstStyle/>
        <a:p>
          <a:endParaRPr lang="en-US"/>
        </a:p>
      </dgm:t>
    </dgm:pt>
    <dgm:pt modelId="{A0DEC1D1-CA08-4323-A046-3248F31B2361}" type="sibTrans" cxnId="{83F0F2A5-70B2-43B5-899B-883FC9736C36}">
      <dgm:prSet/>
      <dgm:spPr/>
      <dgm:t>
        <a:bodyPr/>
        <a:lstStyle/>
        <a:p>
          <a:endParaRPr lang="en-US"/>
        </a:p>
      </dgm:t>
    </dgm:pt>
    <dgm:pt modelId="{310538D6-175D-48BE-9D2A-E02BF33C4577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2"/>
            </a:rPr>
            <a:t>Singapore (2023)</a:t>
          </a:r>
          <a:endParaRPr lang="en-US" sz="2000" dirty="0"/>
        </a:p>
      </dgm:t>
    </dgm:pt>
    <dgm:pt modelId="{143146C7-F449-41D8-9DF1-9ED1BAF7A40E}" type="parTrans" cxnId="{3EA9804E-2A4B-404C-837F-D7B50EC68DCF}">
      <dgm:prSet/>
      <dgm:spPr/>
      <dgm:t>
        <a:bodyPr/>
        <a:lstStyle/>
        <a:p>
          <a:endParaRPr lang="en-US"/>
        </a:p>
      </dgm:t>
    </dgm:pt>
    <dgm:pt modelId="{89B9D0CF-8A1A-4AD2-A2C3-11EAB6651523}" type="sibTrans" cxnId="{3EA9804E-2A4B-404C-837F-D7B50EC68DCF}">
      <dgm:prSet/>
      <dgm:spPr/>
      <dgm:t>
        <a:bodyPr/>
        <a:lstStyle/>
        <a:p>
          <a:endParaRPr lang="en-US"/>
        </a:p>
      </dgm:t>
    </dgm:pt>
    <dgm:pt modelId="{A93A6D9F-2503-4B03-BBA3-680CD4683FE5}">
      <dgm:prSet phldrT="[Text]" custT="1"/>
      <dgm:spPr/>
      <dgm:t>
        <a:bodyPr/>
        <a:lstStyle/>
        <a:p>
          <a:r>
            <a:rPr lang="en-US" sz="2000" dirty="0">
              <a:hlinkClick xmlns:r="http://schemas.openxmlformats.org/officeDocument/2006/relationships" r:id="rId13"/>
            </a:rPr>
            <a:t>Thailand (2024) </a:t>
          </a:r>
          <a:endParaRPr lang="en-US" sz="2000" dirty="0"/>
        </a:p>
      </dgm:t>
    </dgm:pt>
    <dgm:pt modelId="{ACADFDBC-05A5-4896-8959-850B2ABC66E2}" type="parTrans" cxnId="{283DB54A-DACE-4384-967C-CD70C70E7882}">
      <dgm:prSet/>
      <dgm:spPr/>
      <dgm:t>
        <a:bodyPr/>
        <a:lstStyle/>
        <a:p>
          <a:endParaRPr lang="en-US"/>
        </a:p>
      </dgm:t>
    </dgm:pt>
    <dgm:pt modelId="{0EED138D-2620-41B8-A7F7-84F4E295954C}" type="sibTrans" cxnId="{283DB54A-DACE-4384-967C-CD70C70E7882}">
      <dgm:prSet/>
      <dgm:spPr/>
      <dgm:t>
        <a:bodyPr/>
        <a:lstStyle/>
        <a:p>
          <a:endParaRPr lang="en-US"/>
        </a:p>
      </dgm:t>
    </dgm:pt>
    <dgm:pt modelId="{83563204-9BC2-4A0E-A72E-9D110C8FAEF1}">
      <dgm:prSet phldrT="[Text]" custT="1"/>
      <dgm:spPr/>
      <dgm:t>
        <a:bodyPr/>
        <a:lstStyle/>
        <a:p>
          <a:pPr algn="l">
            <a:buNone/>
          </a:pPr>
          <a:endParaRPr lang="en-US" sz="3000"/>
        </a:p>
      </dgm:t>
    </dgm:pt>
    <dgm:pt modelId="{82A69A19-5C34-4442-9758-83A1F51CD2C7}" type="parTrans" cxnId="{AE85F1AF-28B1-4C30-93A6-EE14AF701250}">
      <dgm:prSet/>
      <dgm:spPr/>
      <dgm:t>
        <a:bodyPr/>
        <a:lstStyle/>
        <a:p>
          <a:endParaRPr lang="en-US"/>
        </a:p>
      </dgm:t>
    </dgm:pt>
    <dgm:pt modelId="{8F88510C-E5AE-44D9-B3E6-0753018A9D7F}" type="sibTrans" cxnId="{AE85F1AF-28B1-4C30-93A6-EE14AF701250}">
      <dgm:prSet/>
      <dgm:spPr/>
      <dgm:t>
        <a:bodyPr/>
        <a:lstStyle/>
        <a:p>
          <a:endParaRPr lang="en-US"/>
        </a:p>
      </dgm:t>
    </dgm:pt>
    <dgm:pt modelId="{FD5492F3-A599-4949-9417-1B8CD293F92A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86BD76E7-D456-4163-BF83-36F496C29A18}" type="parTrans" cxnId="{C61DFD42-D4BE-439F-A006-1A880AEB15B9}">
      <dgm:prSet/>
      <dgm:spPr/>
      <dgm:t>
        <a:bodyPr/>
        <a:lstStyle/>
        <a:p>
          <a:endParaRPr lang="en-US"/>
        </a:p>
      </dgm:t>
    </dgm:pt>
    <dgm:pt modelId="{32F84AC3-32E2-4FCC-88E8-5041BD676140}" type="sibTrans" cxnId="{C61DFD42-D4BE-439F-A006-1A880AEB15B9}">
      <dgm:prSet/>
      <dgm:spPr/>
      <dgm:t>
        <a:bodyPr/>
        <a:lstStyle/>
        <a:p>
          <a:endParaRPr lang="en-US"/>
        </a:p>
      </dgm:t>
    </dgm:pt>
    <dgm:pt modelId="{8A417859-649B-418F-8645-CE20BEAD89D1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1B51CCA2-873B-44AE-8897-644BE5A66AB4}" type="parTrans" cxnId="{B663AB29-7008-4719-904E-EE8368104473}">
      <dgm:prSet/>
      <dgm:spPr/>
      <dgm:t>
        <a:bodyPr/>
        <a:lstStyle/>
        <a:p>
          <a:endParaRPr lang="en-US"/>
        </a:p>
      </dgm:t>
    </dgm:pt>
    <dgm:pt modelId="{E72E3EAB-A50E-4011-A2CF-A6C3E718A1F5}" type="sibTrans" cxnId="{B663AB29-7008-4719-904E-EE8368104473}">
      <dgm:prSet/>
      <dgm:spPr/>
      <dgm:t>
        <a:bodyPr/>
        <a:lstStyle/>
        <a:p>
          <a:endParaRPr lang="en-US"/>
        </a:p>
      </dgm:t>
    </dgm:pt>
    <dgm:pt modelId="{0253FDFC-3094-4819-87CD-3253E5AEB261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CAFA4601-1F21-4DFF-A0FE-5C723BC69ED5}" type="parTrans" cxnId="{E34FD996-0C6A-4919-9DF6-66E956BB02B4}">
      <dgm:prSet/>
      <dgm:spPr/>
      <dgm:t>
        <a:bodyPr/>
        <a:lstStyle/>
        <a:p>
          <a:endParaRPr lang="en-US"/>
        </a:p>
      </dgm:t>
    </dgm:pt>
    <dgm:pt modelId="{FCA17A7B-4DCF-4308-A7EB-6C0B94496822}" type="sibTrans" cxnId="{E34FD996-0C6A-4919-9DF6-66E956BB02B4}">
      <dgm:prSet/>
      <dgm:spPr/>
      <dgm:t>
        <a:bodyPr/>
        <a:lstStyle/>
        <a:p>
          <a:endParaRPr lang="en-US"/>
        </a:p>
      </dgm:t>
    </dgm:pt>
    <dgm:pt modelId="{6348EA67-7A94-4CEC-9344-596911181D0D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4F3B6E6F-636C-4DFA-90A2-846169F291D5}" type="parTrans" cxnId="{8C5308CD-AA8B-401C-BA91-9EBF598E6034}">
      <dgm:prSet/>
      <dgm:spPr/>
      <dgm:t>
        <a:bodyPr/>
        <a:lstStyle/>
        <a:p>
          <a:endParaRPr lang="en-US"/>
        </a:p>
      </dgm:t>
    </dgm:pt>
    <dgm:pt modelId="{D17CA019-53BF-454C-B2D7-885DCB88C391}" type="sibTrans" cxnId="{8C5308CD-AA8B-401C-BA91-9EBF598E6034}">
      <dgm:prSet/>
      <dgm:spPr/>
      <dgm:t>
        <a:bodyPr/>
        <a:lstStyle/>
        <a:p>
          <a:endParaRPr lang="en-US"/>
        </a:p>
      </dgm:t>
    </dgm:pt>
    <dgm:pt modelId="{DC8C11B5-C59A-4212-84B7-A3C5AFC362E7}">
      <dgm:prSet phldrT="[Text]" custT="1"/>
      <dgm:spPr/>
      <dgm:t>
        <a:bodyPr/>
        <a:lstStyle/>
        <a:p>
          <a:pPr algn="ctr">
            <a:buNone/>
          </a:pPr>
          <a:r>
            <a:rPr lang="en-US" sz="2000" dirty="0">
              <a:hlinkClick xmlns:r="http://schemas.openxmlformats.org/officeDocument/2006/relationships" r:id="rId14"/>
            </a:rPr>
            <a:t>October 2022 APD REO</a:t>
          </a:r>
          <a:endParaRPr lang="en-US" sz="2000" dirty="0"/>
        </a:p>
      </dgm:t>
    </dgm:pt>
    <dgm:pt modelId="{7ED855AB-DE5E-4520-B037-7591C70B6007}" type="sibTrans" cxnId="{383796FE-A3FE-4619-ACB6-7890726E903A}">
      <dgm:prSet/>
      <dgm:spPr/>
      <dgm:t>
        <a:bodyPr/>
        <a:lstStyle/>
        <a:p>
          <a:endParaRPr lang="en-US"/>
        </a:p>
      </dgm:t>
    </dgm:pt>
    <dgm:pt modelId="{95B454E1-04B2-4761-890C-8B9CC213F7B1}" type="parTrans" cxnId="{383796FE-A3FE-4619-ACB6-7890726E903A}">
      <dgm:prSet/>
      <dgm:spPr/>
      <dgm:t>
        <a:bodyPr/>
        <a:lstStyle/>
        <a:p>
          <a:endParaRPr lang="en-US"/>
        </a:p>
      </dgm:t>
    </dgm:pt>
    <dgm:pt modelId="{3B87CFDB-86B8-4534-849B-832D409CAECE}">
      <dgm:prSet phldrT="[Text]" custT="1"/>
      <dgm:spPr/>
      <dgm:t>
        <a:bodyPr/>
        <a:lstStyle/>
        <a:p>
          <a:pPr algn="ctr">
            <a:buNone/>
          </a:pPr>
          <a:endParaRPr lang="en-US" sz="2000" dirty="0"/>
        </a:p>
      </dgm:t>
    </dgm:pt>
    <dgm:pt modelId="{F1C8BF06-7549-4B8F-A3A4-4925A929D32F}" type="parTrans" cxnId="{138CAE7A-4989-44B6-8E27-EBE8D98F7519}">
      <dgm:prSet/>
      <dgm:spPr/>
      <dgm:t>
        <a:bodyPr/>
        <a:lstStyle/>
        <a:p>
          <a:endParaRPr lang="en-US"/>
        </a:p>
      </dgm:t>
    </dgm:pt>
    <dgm:pt modelId="{A79C8174-2BF9-44CC-8094-8BFFBA3408A8}" type="sibTrans" cxnId="{138CAE7A-4989-44B6-8E27-EBE8D98F7519}">
      <dgm:prSet/>
      <dgm:spPr/>
      <dgm:t>
        <a:bodyPr/>
        <a:lstStyle/>
        <a:p>
          <a:endParaRPr lang="en-US"/>
        </a:p>
      </dgm:t>
    </dgm:pt>
    <dgm:pt modelId="{F5AD946D-5C18-4C14-8B96-889F262D537E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436F0079-C8C4-4A7E-B5DA-02ED00FAE249}" type="parTrans" cxnId="{7801C061-0F51-4EB1-AA80-9A7EDAEB4D2C}">
      <dgm:prSet/>
      <dgm:spPr/>
      <dgm:t>
        <a:bodyPr/>
        <a:lstStyle/>
        <a:p>
          <a:endParaRPr lang="en-US"/>
        </a:p>
      </dgm:t>
    </dgm:pt>
    <dgm:pt modelId="{7450B866-673B-4ACA-A5CB-8DDAC2DD79FB}" type="sibTrans" cxnId="{7801C061-0F51-4EB1-AA80-9A7EDAEB4D2C}">
      <dgm:prSet/>
      <dgm:spPr/>
      <dgm:t>
        <a:bodyPr/>
        <a:lstStyle/>
        <a:p>
          <a:endParaRPr lang="en-US"/>
        </a:p>
      </dgm:t>
    </dgm:pt>
    <dgm:pt modelId="{532F1D2A-63EF-4CDD-89BC-D86007193CB3}">
      <dgm:prSet phldrT="[Text]" custT="1"/>
      <dgm:spPr/>
      <dgm:t>
        <a:bodyPr/>
        <a:lstStyle/>
        <a:p>
          <a:pPr algn="ctr">
            <a:buNone/>
          </a:pPr>
          <a:endParaRPr lang="en-US" sz="2000"/>
        </a:p>
      </dgm:t>
    </dgm:pt>
    <dgm:pt modelId="{DE70AD20-08FB-487B-B6D3-5C33F9A516F5}" type="parTrans" cxnId="{93F3897E-44B3-4D32-9DE3-8C58F164D64E}">
      <dgm:prSet/>
      <dgm:spPr/>
      <dgm:t>
        <a:bodyPr/>
        <a:lstStyle/>
        <a:p>
          <a:endParaRPr lang="en-US"/>
        </a:p>
      </dgm:t>
    </dgm:pt>
    <dgm:pt modelId="{70B27599-F35E-4C66-8673-CC2384B7FF48}" type="sibTrans" cxnId="{93F3897E-44B3-4D32-9DE3-8C58F164D64E}">
      <dgm:prSet/>
      <dgm:spPr/>
      <dgm:t>
        <a:bodyPr/>
        <a:lstStyle/>
        <a:p>
          <a:endParaRPr lang="en-US"/>
        </a:p>
      </dgm:t>
    </dgm:pt>
    <dgm:pt modelId="{EB5C517B-BA07-4B99-8A03-F01EA7727C15}">
      <dgm:prSet phldrT="[Text]" custT="1"/>
      <dgm:spPr/>
      <dgm:t>
        <a:bodyPr/>
        <a:lstStyle/>
        <a:p>
          <a:pPr indent="0" algn="ctr">
            <a:buNone/>
          </a:pPr>
          <a:endParaRPr lang="en-US" sz="2000"/>
        </a:p>
      </dgm:t>
    </dgm:pt>
    <dgm:pt modelId="{3CA55EA2-9698-445F-A64D-BAB59313672E}" type="parTrans" cxnId="{EA22F3B9-06E5-4F8E-B835-77CFCF328CD2}">
      <dgm:prSet/>
      <dgm:spPr/>
      <dgm:t>
        <a:bodyPr/>
        <a:lstStyle/>
        <a:p>
          <a:endParaRPr lang="en-US"/>
        </a:p>
      </dgm:t>
    </dgm:pt>
    <dgm:pt modelId="{330AA84A-28E3-40E3-8AB9-85404B7B1B7D}" type="sibTrans" cxnId="{EA22F3B9-06E5-4F8E-B835-77CFCF328CD2}">
      <dgm:prSet/>
      <dgm:spPr/>
      <dgm:t>
        <a:bodyPr/>
        <a:lstStyle/>
        <a:p>
          <a:endParaRPr lang="en-US"/>
        </a:p>
      </dgm:t>
    </dgm:pt>
    <dgm:pt modelId="{EC928259-561A-490C-A1AE-95B9DB0BE25F}">
      <dgm:prSet phldrT="[Text]" custT="1"/>
      <dgm:spPr/>
      <dgm:t>
        <a:bodyPr/>
        <a:lstStyle/>
        <a:p>
          <a:pPr algn="ctr">
            <a:buNone/>
          </a:pPr>
          <a:endParaRPr lang="en-US" sz="2000" dirty="0"/>
        </a:p>
      </dgm:t>
    </dgm:pt>
    <dgm:pt modelId="{277C8FDE-467E-4B98-A55A-781E21FA098D}" type="sibTrans" cxnId="{BDD70F54-386B-43EE-A142-0D4964C62A82}">
      <dgm:prSet/>
      <dgm:spPr/>
      <dgm:t>
        <a:bodyPr/>
        <a:lstStyle/>
        <a:p>
          <a:endParaRPr lang="en-US"/>
        </a:p>
      </dgm:t>
    </dgm:pt>
    <dgm:pt modelId="{EF5D0B22-3ED6-4716-8707-757C2342B948}" type="parTrans" cxnId="{BDD70F54-386B-43EE-A142-0D4964C62A82}">
      <dgm:prSet/>
      <dgm:spPr/>
      <dgm:t>
        <a:bodyPr/>
        <a:lstStyle/>
        <a:p>
          <a:endParaRPr lang="en-US"/>
        </a:p>
      </dgm:t>
    </dgm:pt>
    <dgm:pt modelId="{B3F94682-1601-4548-BA14-9EC0A57B8A35}">
      <dgm:prSet phldrT="[Text]" custT="1"/>
      <dgm:spPr/>
      <dgm:t>
        <a:bodyPr/>
        <a:lstStyle/>
        <a:p>
          <a:pPr algn="ctr">
            <a:buNone/>
          </a:pPr>
          <a:endParaRPr lang="en-US" sz="2000" dirty="0"/>
        </a:p>
      </dgm:t>
    </dgm:pt>
    <dgm:pt modelId="{A5158B88-04BE-4ED3-8391-785D0C521684}" type="parTrans" cxnId="{4601C368-29DD-4CA7-9976-DC39CF271D72}">
      <dgm:prSet/>
      <dgm:spPr/>
      <dgm:t>
        <a:bodyPr/>
        <a:lstStyle/>
        <a:p>
          <a:endParaRPr lang="en-US"/>
        </a:p>
      </dgm:t>
    </dgm:pt>
    <dgm:pt modelId="{F2E91FF0-4234-4285-9554-5DA41CF6D7C1}" type="sibTrans" cxnId="{4601C368-29DD-4CA7-9976-DC39CF271D72}">
      <dgm:prSet/>
      <dgm:spPr/>
      <dgm:t>
        <a:bodyPr/>
        <a:lstStyle/>
        <a:p>
          <a:endParaRPr lang="en-US"/>
        </a:p>
      </dgm:t>
    </dgm:pt>
    <dgm:pt modelId="{FA553D0D-A065-49D5-BECF-2CA32A86ADCA}">
      <dgm:prSet phldrT="[Text]" custT="1"/>
      <dgm:spPr/>
      <dgm:t>
        <a:bodyPr/>
        <a:lstStyle/>
        <a:p>
          <a:pPr algn="ctr">
            <a:buNone/>
          </a:pPr>
          <a:r>
            <a:rPr lang="en-US" sz="2000" dirty="0"/>
            <a:t> </a:t>
          </a:r>
        </a:p>
      </dgm:t>
    </dgm:pt>
    <dgm:pt modelId="{EA3DAFC7-1ACD-4255-93FA-B83D6097228F}" type="sibTrans" cxnId="{630275F5-2EEE-490A-ABFC-FDD340EA9B1F}">
      <dgm:prSet/>
      <dgm:spPr/>
      <dgm:t>
        <a:bodyPr/>
        <a:lstStyle/>
        <a:p>
          <a:endParaRPr lang="en-US"/>
        </a:p>
      </dgm:t>
    </dgm:pt>
    <dgm:pt modelId="{302EE4EA-0434-42E9-BF8A-3076AFEB0761}" type="parTrans" cxnId="{630275F5-2EEE-490A-ABFC-FDD340EA9B1F}">
      <dgm:prSet/>
      <dgm:spPr/>
      <dgm:t>
        <a:bodyPr/>
        <a:lstStyle/>
        <a:p>
          <a:endParaRPr lang="en-US"/>
        </a:p>
      </dgm:t>
    </dgm:pt>
    <dgm:pt modelId="{27DE58AC-90E5-420A-B805-BC5F9D0298E3}" type="pres">
      <dgm:prSet presAssocID="{86DDF304-48D9-4414-9FB3-278F7D124488}" presName="Name0" presStyleCnt="0">
        <dgm:presLayoutVars>
          <dgm:dir/>
          <dgm:animLvl val="lvl"/>
          <dgm:resizeHandles val="exact"/>
        </dgm:presLayoutVars>
      </dgm:prSet>
      <dgm:spPr/>
    </dgm:pt>
    <dgm:pt modelId="{7B222F4D-7602-47AD-AFF5-5CF3A1340C90}" type="pres">
      <dgm:prSet presAssocID="{1CB2FFEC-E381-4526-9E83-564E0926F650}" presName="composite" presStyleCnt="0"/>
      <dgm:spPr/>
    </dgm:pt>
    <dgm:pt modelId="{401EC2F9-C6CA-412F-96EC-530F75CF9939}" type="pres">
      <dgm:prSet presAssocID="{1CB2FFEC-E381-4526-9E83-564E0926F650}" presName="parTx" presStyleLbl="alignNode1" presStyleIdx="0" presStyleCnt="3" custScaleY="100000">
        <dgm:presLayoutVars>
          <dgm:chMax val="0"/>
          <dgm:chPref val="0"/>
          <dgm:bulletEnabled val="1"/>
        </dgm:presLayoutVars>
      </dgm:prSet>
      <dgm:spPr/>
    </dgm:pt>
    <dgm:pt modelId="{33974FDE-8C05-4795-9B8D-09477DCB9857}" type="pres">
      <dgm:prSet presAssocID="{1CB2FFEC-E381-4526-9E83-564E0926F650}" presName="desTx" presStyleLbl="alignAccFollowNode1" presStyleIdx="0" presStyleCnt="3">
        <dgm:presLayoutVars>
          <dgm:bulletEnabled val="1"/>
        </dgm:presLayoutVars>
      </dgm:prSet>
      <dgm:spPr/>
    </dgm:pt>
    <dgm:pt modelId="{F2B72B4E-FE43-4EAE-AC30-F50C54009410}" type="pres">
      <dgm:prSet presAssocID="{2AEB85E9-EB11-46F9-9D9C-F8C5FB58A171}" presName="space" presStyleCnt="0"/>
      <dgm:spPr/>
    </dgm:pt>
    <dgm:pt modelId="{B54078C0-983B-4D11-B5F3-FAC4C72CA17D}" type="pres">
      <dgm:prSet presAssocID="{128DC8B4-B672-429A-A944-BC95E92D25ED}" presName="composite" presStyleCnt="0"/>
      <dgm:spPr/>
    </dgm:pt>
    <dgm:pt modelId="{97F461D7-AB18-49B7-9305-829DE21026C5}" type="pres">
      <dgm:prSet presAssocID="{128DC8B4-B672-429A-A944-BC95E92D25ED}" presName="parTx" presStyleLbl="alignNode1" presStyleIdx="1" presStyleCnt="3" custScaleY="100000">
        <dgm:presLayoutVars>
          <dgm:chMax val="0"/>
          <dgm:chPref val="0"/>
          <dgm:bulletEnabled val="1"/>
        </dgm:presLayoutVars>
      </dgm:prSet>
      <dgm:spPr/>
    </dgm:pt>
    <dgm:pt modelId="{13215C02-FB14-41FB-9B22-986A73774006}" type="pres">
      <dgm:prSet presAssocID="{128DC8B4-B672-429A-A944-BC95E92D25ED}" presName="desTx" presStyleLbl="alignAccFollowNode1" presStyleIdx="1" presStyleCnt="3">
        <dgm:presLayoutVars>
          <dgm:bulletEnabled val="1"/>
        </dgm:presLayoutVars>
      </dgm:prSet>
      <dgm:spPr/>
    </dgm:pt>
    <dgm:pt modelId="{A8A5F59D-2FB9-41E3-ABE9-E0CFDD7D4EB9}" type="pres">
      <dgm:prSet presAssocID="{C7BBFFAD-B827-45E6-8ECB-3962A47F8372}" presName="space" presStyleCnt="0"/>
      <dgm:spPr/>
    </dgm:pt>
    <dgm:pt modelId="{82055617-31F9-4670-8608-29A1BF2E80CA}" type="pres">
      <dgm:prSet presAssocID="{0379A495-A0EA-499F-B0B5-0527C7B7167F}" presName="composite" presStyleCnt="0"/>
      <dgm:spPr/>
    </dgm:pt>
    <dgm:pt modelId="{587C6BB5-683F-44B7-9482-41EFB9C100D5}" type="pres">
      <dgm:prSet presAssocID="{0379A495-A0EA-499F-B0B5-0527C7B7167F}" presName="parTx" presStyleLbl="alignNode1" presStyleIdx="2" presStyleCnt="3" custScaleY="100000">
        <dgm:presLayoutVars>
          <dgm:chMax val="0"/>
          <dgm:chPref val="0"/>
          <dgm:bulletEnabled val="1"/>
        </dgm:presLayoutVars>
      </dgm:prSet>
      <dgm:spPr/>
    </dgm:pt>
    <dgm:pt modelId="{792D31C2-58E0-4C75-8721-A3493BFDE67B}" type="pres">
      <dgm:prSet presAssocID="{0379A495-A0EA-499F-B0B5-0527C7B716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3FEA701-C297-428E-9287-49D58BBC2F77}" srcId="{1CB2FFEC-E381-4526-9E83-564E0926F650}" destId="{0F4EDC0E-036A-4CE4-8068-0DBC92F34168}" srcOrd="8" destOrd="0" parTransId="{EC5FEA72-3764-404B-9C3E-3CBAA5913AE9}" sibTransId="{09016A7F-6BBE-4FC9-9200-8375F5371C21}"/>
    <dgm:cxn modelId="{A8FF1602-CF2D-4207-B23E-C67EC3614877}" type="presOf" srcId="{FD5492F3-A599-4949-9417-1B8CD293F92A}" destId="{13215C02-FB14-41FB-9B22-986A73774006}" srcOrd="0" destOrd="5" presId="urn:microsoft.com/office/officeart/2005/8/layout/hList1"/>
    <dgm:cxn modelId="{7B12B80E-948D-41DA-8C3A-37EE5B5D6ECD}" srcId="{1CB2FFEC-E381-4526-9E83-564E0926F650}" destId="{79949D65-8C80-472D-B6B3-205935ACB819}" srcOrd="2" destOrd="0" parTransId="{1113EEC2-074B-4F3E-8E21-85605B410EDF}" sibTransId="{F8BC4477-619F-4FCC-9205-E0939AD9D7A8}"/>
    <dgm:cxn modelId="{3F8D9E19-7C0D-4E96-B269-9FFE9C02C1C2}" type="presOf" srcId="{A93A6D9F-2503-4B03-BBA3-680CD4683FE5}" destId="{792D31C2-58E0-4C75-8721-A3493BFDE67B}" srcOrd="0" destOrd="9" presId="urn:microsoft.com/office/officeart/2005/8/layout/hList1"/>
    <dgm:cxn modelId="{001CCB1A-D5DB-477E-A44D-A4D1F255DF73}" type="presOf" srcId="{D274F148-2370-4BC8-B792-ED4EAA916E22}" destId="{13215C02-FB14-41FB-9B22-986A73774006}" srcOrd="0" destOrd="7" presId="urn:microsoft.com/office/officeart/2005/8/layout/hList1"/>
    <dgm:cxn modelId="{6726191E-CD17-4B7A-86D8-B48F51B7B816}" type="presOf" srcId="{A2DBE994-69C7-4CEB-A1F2-E5B4CF25D985}" destId="{792D31C2-58E0-4C75-8721-A3493BFDE67B}" srcOrd="0" destOrd="4" presId="urn:microsoft.com/office/officeart/2005/8/layout/hList1"/>
    <dgm:cxn modelId="{2B3DB124-C3DF-4A47-B56B-B4A007D2D4C7}" srcId="{0379A495-A0EA-499F-B0B5-0527C7B7167F}" destId="{A0C35025-E037-48BC-8763-A983E6D68763}" srcOrd="3" destOrd="0" parTransId="{0FD1F030-E7A5-43F1-8785-D7ABB79FCA6B}" sibTransId="{88361BE3-6941-49ED-9979-59EAD2A359FB}"/>
    <dgm:cxn modelId="{B663AB29-7008-4719-904E-EE8368104473}" srcId="{128DC8B4-B672-429A-A944-BC95E92D25ED}" destId="{8A417859-649B-418F-8645-CE20BEAD89D1}" srcOrd="6" destOrd="0" parTransId="{1B51CCA2-873B-44AE-8897-644BE5A66AB4}" sibTransId="{E72E3EAB-A50E-4011-A2CF-A6C3E718A1F5}"/>
    <dgm:cxn modelId="{EE04292A-B405-4C84-89C2-B74D131C210D}" type="presOf" srcId="{A0C35025-E037-48BC-8763-A983E6D68763}" destId="{792D31C2-58E0-4C75-8721-A3493BFDE67B}" srcOrd="0" destOrd="3" presId="urn:microsoft.com/office/officeart/2005/8/layout/hList1"/>
    <dgm:cxn modelId="{B31F912A-CBF2-46CF-B69E-3882B3B8E628}" type="presOf" srcId="{532F1D2A-63EF-4CDD-89BC-D86007193CB3}" destId="{13215C02-FB14-41FB-9B22-986A73774006}" srcOrd="0" destOrd="1" presId="urn:microsoft.com/office/officeart/2005/8/layout/hList1"/>
    <dgm:cxn modelId="{B7D8AA2B-6065-437C-95F9-C086BEF054C2}" type="presOf" srcId="{FA553D0D-A065-49D5-BECF-2CA32A86ADCA}" destId="{13215C02-FB14-41FB-9B22-986A73774006}" srcOrd="0" destOrd="13" presId="urn:microsoft.com/office/officeart/2005/8/layout/hList1"/>
    <dgm:cxn modelId="{2B4AB431-6063-4DF2-A23E-E5AE07067324}" type="presOf" srcId="{0F4EDC0E-036A-4CE4-8068-0DBC92F34168}" destId="{33974FDE-8C05-4795-9B8D-09477DCB9857}" srcOrd="0" destOrd="8" presId="urn:microsoft.com/office/officeart/2005/8/layout/hList1"/>
    <dgm:cxn modelId="{1BA76E38-71DD-40F9-B6AE-01D900B6F3A0}" type="presOf" srcId="{B3F94682-1601-4548-BA14-9EC0A57B8A35}" destId="{13215C02-FB14-41FB-9B22-986A73774006}" srcOrd="0" destOrd="8" presId="urn:microsoft.com/office/officeart/2005/8/layout/hList1"/>
    <dgm:cxn modelId="{6A87395C-9A7F-44E8-995E-B1C33A81B065}" srcId="{86DDF304-48D9-4414-9FB3-278F7D124488}" destId="{128DC8B4-B672-429A-A944-BC95E92D25ED}" srcOrd="1" destOrd="0" parTransId="{1228723C-D7B0-4D07-8472-8F7926993F36}" sibTransId="{C7BBFFAD-B827-45E6-8ECB-3962A47F8372}"/>
    <dgm:cxn modelId="{42CBE95C-04D9-48E6-BA40-F87B93B881FE}" type="presOf" srcId="{128DC8B4-B672-429A-A944-BC95E92D25ED}" destId="{97F461D7-AB18-49B7-9305-829DE21026C5}" srcOrd="0" destOrd="0" presId="urn:microsoft.com/office/officeart/2005/8/layout/hList1"/>
    <dgm:cxn modelId="{5761B65F-37A0-407A-825C-21571E418EB7}" srcId="{0379A495-A0EA-499F-B0B5-0527C7B7167F}" destId="{BB0A2E05-D3BB-44A8-97D5-45B9293E9D29}" srcOrd="6" destOrd="0" parTransId="{7D0FB982-6839-4E52-B5C0-0E36C7485B70}" sibTransId="{2CF394AC-8173-4202-A440-0551A8EDEAF4}"/>
    <dgm:cxn modelId="{50F6F260-C5C1-449A-893E-856DA5C009E0}" type="presOf" srcId="{D359822C-3A9D-4A35-80E2-61313A567036}" destId="{33974FDE-8C05-4795-9B8D-09477DCB9857}" srcOrd="0" destOrd="0" presId="urn:microsoft.com/office/officeart/2005/8/layout/hList1"/>
    <dgm:cxn modelId="{7801C061-0F51-4EB1-AA80-9A7EDAEB4D2C}" srcId="{128DC8B4-B672-429A-A944-BC95E92D25ED}" destId="{F5AD946D-5C18-4C14-8B96-889F262D537E}" srcOrd="4" destOrd="0" parTransId="{436F0079-C8C4-4A7E-B5DA-02ED00FAE249}" sibTransId="{7450B866-673B-4ACA-A5CB-8DDAC2DD79FB}"/>
    <dgm:cxn modelId="{C61DFD42-D4BE-439F-A006-1A880AEB15B9}" srcId="{128DC8B4-B672-429A-A944-BC95E92D25ED}" destId="{FD5492F3-A599-4949-9417-1B8CD293F92A}" srcOrd="5" destOrd="0" parTransId="{86BD76E7-D456-4163-BF83-36F496C29A18}" sibTransId="{32F84AC3-32E2-4FCC-88E8-5041BD676140}"/>
    <dgm:cxn modelId="{830E5046-F8B2-4F44-BA3B-06DF5EFEA66E}" type="presOf" srcId="{310538D6-175D-48BE-9D2A-E02BF33C4577}" destId="{792D31C2-58E0-4C75-8721-A3493BFDE67B}" srcOrd="0" destOrd="8" presId="urn:microsoft.com/office/officeart/2005/8/layout/hList1"/>
    <dgm:cxn modelId="{B658EF46-2FB6-436A-B4DE-2C96D9F590AD}" type="presOf" srcId="{6348EA67-7A94-4CEC-9344-596911181D0D}" destId="{13215C02-FB14-41FB-9B22-986A73774006}" srcOrd="0" destOrd="10" presId="urn:microsoft.com/office/officeart/2005/8/layout/hList1"/>
    <dgm:cxn modelId="{A5E35668-CBA3-46E3-878A-210E6776C74F}" type="presOf" srcId="{DC8C11B5-C59A-4212-84B7-A3C5AFC362E7}" destId="{13215C02-FB14-41FB-9B22-986A73774006}" srcOrd="0" destOrd="2" presId="urn:microsoft.com/office/officeart/2005/8/layout/hList1"/>
    <dgm:cxn modelId="{4601C368-29DD-4CA7-9976-DC39CF271D72}" srcId="{128DC8B4-B672-429A-A944-BC95E92D25ED}" destId="{B3F94682-1601-4548-BA14-9EC0A57B8A35}" srcOrd="8" destOrd="0" parTransId="{A5158B88-04BE-4ED3-8391-785D0C521684}" sibTransId="{F2E91FF0-4234-4285-9554-5DA41CF6D7C1}"/>
    <dgm:cxn modelId="{8793DA69-8510-4CC5-8ADB-D58C682A2417}" srcId="{0379A495-A0EA-499F-B0B5-0527C7B7167F}" destId="{A2DBE994-69C7-4CEB-A1F2-E5B4CF25D985}" srcOrd="4" destOrd="0" parTransId="{984429CB-3B75-40E0-B6E5-A3A3504574ED}" sibTransId="{6FD78E29-5815-4DBB-96CD-57F246A925EA}"/>
    <dgm:cxn modelId="{283DB54A-DACE-4384-967C-CD70C70E7882}" srcId="{0379A495-A0EA-499F-B0B5-0527C7B7167F}" destId="{A93A6D9F-2503-4B03-BBA3-680CD4683FE5}" srcOrd="9" destOrd="0" parTransId="{ACADFDBC-05A5-4896-8959-850B2ABC66E2}" sibTransId="{0EED138D-2620-41B8-A7F7-84F4E295954C}"/>
    <dgm:cxn modelId="{9431A86B-1895-4C06-83D1-3EAA4A1E16C4}" type="presOf" srcId="{EC928259-561A-490C-A1AE-95B9DB0BE25F}" destId="{13215C02-FB14-41FB-9B22-986A73774006}" srcOrd="0" destOrd="12" presId="urn:microsoft.com/office/officeart/2005/8/layout/hList1"/>
    <dgm:cxn modelId="{3EA9804E-2A4B-404C-837F-D7B50EC68DCF}" srcId="{0379A495-A0EA-499F-B0B5-0527C7B7167F}" destId="{310538D6-175D-48BE-9D2A-E02BF33C4577}" srcOrd="8" destOrd="0" parTransId="{143146C7-F449-41D8-9DF1-9ED1BAF7A40E}" sibTransId="{89B9D0CF-8A1A-4AD2-A2C3-11EAB6651523}"/>
    <dgm:cxn modelId="{5C369A4F-5B51-4322-985A-1D323A8DE781}" type="presOf" srcId="{E8062B66-37EE-43C9-B2FD-1FAA175EAB42}" destId="{792D31C2-58E0-4C75-8721-A3493BFDE67B}" srcOrd="0" destOrd="1" presId="urn:microsoft.com/office/officeart/2005/8/layout/hList1"/>
    <dgm:cxn modelId="{CCD0F352-B4B1-4E5A-8B83-171F2378F522}" srcId="{0379A495-A0EA-499F-B0B5-0527C7B7167F}" destId="{E8062B66-37EE-43C9-B2FD-1FAA175EAB42}" srcOrd="1" destOrd="0" parTransId="{51CF2724-ABB0-4290-9D39-62199F95631C}" sibTransId="{DBFD4DF5-5074-4F0C-8606-9F15CE67AD5E}"/>
    <dgm:cxn modelId="{D3C29C53-6DB4-4F9A-85E1-B1AFDCF9485B}" srcId="{1CB2FFEC-E381-4526-9E83-564E0926F650}" destId="{A929CCB5-A2F1-4402-9A77-BDDB37C53DE2}" srcOrd="4" destOrd="0" parTransId="{F8EEE287-1AE3-45CA-B588-5B4EB66C1A94}" sibTransId="{D2792482-D85B-46A2-B3FA-BE2DB71DC004}"/>
    <dgm:cxn modelId="{BDD70F54-386B-43EE-A142-0D4964C62A82}" srcId="{128DC8B4-B672-429A-A944-BC95E92D25ED}" destId="{EC928259-561A-490C-A1AE-95B9DB0BE25F}" srcOrd="12" destOrd="0" parTransId="{EF5D0B22-3ED6-4716-8707-757C2342B948}" sibTransId="{277C8FDE-467E-4B98-A55A-781E21FA098D}"/>
    <dgm:cxn modelId="{FAD9A875-43DC-40E3-A5C8-D35EEF6F2AC1}" type="presOf" srcId="{8A417859-649B-418F-8645-CE20BEAD89D1}" destId="{13215C02-FB14-41FB-9B22-986A73774006}" srcOrd="0" destOrd="6" presId="urn:microsoft.com/office/officeart/2005/8/layout/hList1"/>
    <dgm:cxn modelId="{138CAE7A-4989-44B6-8E27-EBE8D98F7519}" srcId="{128DC8B4-B672-429A-A944-BC95E92D25ED}" destId="{3B87CFDB-86B8-4534-849B-832D409CAECE}" srcOrd="3" destOrd="0" parTransId="{F1C8BF06-7549-4B8F-A3A4-4925A929D32F}" sibTransId="{A79C8174-2BF9-44CC-8094-8BFFBA3408A8}"/>
    <dgm:cxn modelId="{5F81477D-635E-434C-9E4C-872D5B68E33A}" type="presOf" srcId="{133D2ECE-5A11-4F27-933E-EFD5C14433C8}" destId="{13215C02-FB14-41FB-9B22-986A73774006}" srcOrd="0" destOrd="11" presId="urn:microsoft.com/office/officeart/2005/8/layout/hList1"/>
    <dgm:cxn modelId="{93F3897E-44B3-4D32-9DE3-8C58F164D64E}" srcId="{128DC8B4-B672-429A-A944-BC95E92D25ED}" destId="{532F1D2A-63EF-4CDD-89BC-D86007193CB3}" srcOrd="1" destOrd="0" parTransId="{DE70AD20-08FB-487B-B6D3-5C33F9A516F5}" sibTransId="{70B27599-F35E-4C66-8673-CC2384B7FF48}"/>
    <dgm:cxn modelId="{7756FF85-6639-409B-AB70-A3E98F92B86D}" type="presOf" srcId="{1CB2FFEC-E381-4526-9E83-564E0926F650}" destId="{401EC2F9-C6CA-412F-96EC-530F75CF9939}" srcOrd="0" destOrd="0" presId="urn:microsoft.com/office/officeart/2005/8/layout/hList1"/>
    <dgm:cxn modelId="{C10A6988-BB64-43FD-94D5-D74A374F1B88}" type="presOf" srcId="{3B87CFDB-86B8-4534-849B-832D409CAECE}" destId="{13215C02-FB14-41FB-9B22-986A73774006}" srcOrd="0" destOrd="3" presId="urn:microsoft.com/office/officeart/2005/8/layout/hList1"/>
    <dgm:cxn modelId="{BEF41B91-1A11-468D-977F-B14DFB2C9C78}" srcId="{1CB2FFEC-E381-4526-9E83-564E0926F650}" destId="{FD810B52-448A-441A-B8C5-F503D4F40575}" srcOrd="7" destOrd="0" parTransId="{EFE273B1-73DF-41D1-85EE-F9ABF06DBA54}" sibTransId="{ED3B340E-1E77-4856-971A-BF7B183E8DBF}"/>
    <dgm:cxn modelId="{AA031C93-C658-4E7D-A24C-18068C010DCD}" srcId="{0379A495-A0EA-499F-B0B5-0527C7B7167F}" destId="{2EF55BE6-3681-4CC7-82D4-79601191F3C5}" srcOrd="0" destOrd="0" parTransId="{8A35E55D-2D29-4A38-BA2E-3B1800C2A3F5}" sibTransId="{F877D72B-740D-428F-A2B4-947402FC9FA0}"/>
    <dgm:cxn modelId="{E34FD996-0C6A-4919-9DF6-66E956BB02B4}" srcId="{128DC8B4-B672-429A-A944-BC95E92D25ED}" destId="{0253FDFC-3094-4819-87CD-3253E5AEB261}" srcOrd="9" destOrd="0" parTransId="{CAFA4601-1F21-4DFF-A0FE-5C723BC69ED5}" sibTransId="{FCA17A7B-4DCF-4308-A7EB-6C0B94496822}"/>
    <dgm:cxn modelId="{0D5B549C-2392-4C44-807D-020C1472688B}" srcId="{0379A495-A0EA-499F-B0B5-0527C7B7167F}" destId="{29C72AFF-5399-46AD-BB16-84DB3BEC69BA}" srcOrd="2" destOrd="0" parTransId="{5A1FB81E-5554-4B20-B6E3-C67AB5D0FA83}" sibTransId="{90F918C8-29BA-401F-84CB-ED73EEA2D992}"/>
    <dgm:cxn modelId="{066FE5A3-B00D-4958-9DCD-1F1048D0E816}" srcId="{1CB2FFEC-E381-4526-9E83-564E0926F650}" destId="{D359822C-3A9D-4A35-80E2-61313A567036}" srcOrd="0" destOrd="0" parTransId="{AF3D7099-243B-46D6-8314-884857A72003}" sibTransId="{491AAA16-94B5-45BC-9ACE-3136E498975C}"/>
    <dgm:cxn modelId="{83F0F2A5-70B2-43B5-899B-883FC9736C36}" srcId="{0379A495-A0EA-499F-B0B5-0527C7B7167F}" destId="{3C6F4BF4-3F1D-431D-9784-98955D9DA815}" srcOrd="7" destOrd="0" parTransId="{42D983C4-EAE1-44AF-8B16-DAD91601E7DF}" sibTransId="{A0DEC1D1-CA08-4323-A046-3248F31B2361}"/>
    <dgm:cxn modelId="{342B58A6-0B54-4DF9-9562-992085469349}" type="presOf" srcId="{BB0A2E05-D3BB-44A8-97D5-45B9293E9D29}" destId="{792D31C2-58E0-4C75-8721-A3493BFDE67B}" srcOrd="0" destOrd="6" presId="urn:microsoft.com/office/officeart/2005/8/layout/hList1"/>
    <dgm:cxn modelId="{D5165CA8-E37F-40FE-8DE6-BDFEFB1AC991}" type="presOf" srcId="{A929CCB5-A2F1-4402-9A77-BDDB37C53DE2}" destId="{33974FDE-8C05-4795-9B8D-09477DCB9857}" srcOrd="0" destOrd="4" presId="urn:microsoft.com/office/officeart/2005/8/layout/hList1"/>
    <dgm:cxn modelId="{5CA351AC-5303-499C-8DEF-9DDE6952D076}" srcId="{0379A495-A0EA-499F-B0B5-0527C7B7167F}" destId="{FE5D0357-617A-43C6-960F-B536B4840C4B}" srcOrd="5" destOrd="0" parTransId="{24046EF1-7810-4C19-9230-D633093A7A39}" sibTransId="{3FFE2418-8BFC-40C8-BBB8-E3F2EB242FA7}"/>
    <dgm:cxn modelId="{7DAB88AC-B787-4758-81C9-47866EBD5C79}" type="presOf" srcId="{E7662479-DA2C-44EE-83C1-0581B94154AA}" destId="{33974FDE-8C05-4795-9B8D-09477DCB9857}" srcOrd="0" destOrd="3" presId="urn:microsoft.com/office/officeart/2005/8/layout/hList1"/>
    <dgm:cxn modelId="{D30CA6AE-0CEB-4903-9EE8-84507C61CE63}" srcId="{1CB2FFEC-E381-4526-9E83-564E0926F650}" destId="{92DF147F-2248-4B30-9379-0EE302C5D2D8}" srcOrd="5" destOrd="0" parTransId="{66E6B617-662B-4C5E-8468-BB5F64425EEF}" sibTransId="{29DC62A4-11CD-426A-9769-5425C3851F9C}"/>
    <dgm:cxn modelId="{BA7CCCAE-F7AB-4BF8-83C2-95874DD27F68}" srcId="{86DDF304-48D9-4414-9FB3-278F7D124488}" destId="{0379A495-A0EA-499F-B0B5-0527C7B7167F}" srcOrd="2" destOrd="0" parTransId="{00F5315D-ABED-475A-A998-7291D6D0BD15}" sibTransId="{9BE4815F-24F6-414D-AB11-2189A45BDA7B}"/>
    <dgm:cxn modelId="{CCBDC8AF-4FBF-4FD5-80B5-B53130ECF986}" type="presOf" srcId="{FD810B52-448A-441A-B8C5-F503D4F40575}" destId="{33974FDE-8C05-4795-9B8D-09477DCB9857}" srcOrd="0" destOrd="7" presId="urn:microsoft.com/office/officeart/2005/8/layout/hList1"/>
    <dgm:cxn modelId="{AE85F1AF-28B1-4C30-93A6-EE14AF701250}" srcId="{128DC8B4-B672-429A-A944-BC95E92D25ED}" destId="{83563204-9BC2-4A0E-A72E-9D110C8FAEF1}" srcOrd="0" destOrd="0" parTransId="{82A69A19-5C34-4442-9758-83A1F51CD2C7}" sibTransId="{8F88510C-E5AE-44D9-B3E6-0753018A9D7F}"/>
    <dgm:cxn modelId="{244F68B7-5714-4CCB-B2EE-30D9DF1639B3}" srcId="{1CB2FFEC-E381-4526-9E83-564E0926F650}" destId="{C3C2D85F-3153-49B7-8495-B9EEB058C787}" srcOrd="10" destOrd="0" parTransId="{45CDB91F-491D-4FF4-A383-8C7828D7740D}" sibTransId="{7E3C58B8-42BD-418C-9780-95C63BEFED05}"/>
    <dgm:cxn modelId="{755390B8-76BC-41B3-B7AD-33DCC1F8C64F}" type="presOf" srcId="{2EF55BE6-3681-4CC7-82D4-79601191F3C5}" destId="{792D31C2-58E0-4C75-8721-A3493BFDE67B}" srcOrd="0" destOrd="0" presId="urn:microsoft.com/office/officeart/2005/8/layout/hList1"/>
    <dgm:cxn modelId="{EA22F3B9-06E5-4F8E-B835-77CFCF328CD2}" srcId="{1CB2FFEC-E381-4526-9E83-564E0926F650}" destId="{EB5C517B-BA07-4B99-8A03-F01EA7727C15}" srcOrd="1" destOrd="0" parTransId="{3CA55EA2-9698-445F-A64D-BAB59313672E}" sibTransId="{330AA84A-28E3-40E3-8AB9-85404B7B1B7D}"/>
    <dgm:cxn modelId="{3E407BBC-1CE5-4A71-94A5-E10527AE8950}" srcId="{1CB2FFEC-E381-4526-9E83-564E0926F650}" destId="{5137DAAC-6FAA-4877-ACD3-730592E694A2}" srcOrd="6" destOrd="0" parTransId="{4130E7DA-8CD5-44E4-BBCF-860823DA22F4}" sibTransId="{86511AF8-BE4C-4F82-9F9F-DDDB1EE12E9A}"/>
    <dgm:cxn modelId="{8DC80FC4-3515-4EB1-81EC-C08DB828D224}" type="presOf" srcId="{62A8ED22-7951-406C-8A90-775510871339}" destId="{33974FDE-8C05-4795-9B8D-09477DCB9857}" srcOrd="0" destOrd="9" presId="urn:microsoft.com/office/officeart/2005/8/layout/hList1"/>
    <dgm:cxn modelId="{51F8F3C8-A082-48EF-AE28-82E29E90E3B0}" type="presOf" srcId="{0253FDFC-3094-4819-87CD-3253E5AEB261}" destId="{13215C02-FB14-41FB-9B22-986A73774006}" srcOrd="0" destOrd="9" presId="urn:microsoft.com/office/officeart/2005/8/layout/hList1"/>
    <dgm:cxn modelId="{5C0F55CC-E7E8-46C3-909B-87DEDCCFA78D}" srcId="{128DC8B4-B672-429A-A944-BC95E92D25ED}" destId="{D274F148-2370-4BC8-B792-ED4EAA916E22}" srcOrd="7" destOrd="0" parTransId="{8FCDEA86-9E45-4289-8000-5A9CB6AB31C0}" sibTransId="{E57E6CAF-5D27-4976-913D-FEBAA5B9C9D5}"/>
    <dgm:cxn modelId="{8C5308CD-AA8B-401C-BA91-9EBF598E6034}" srcId="{128DC8B4-B672-429A-A944-BC95E92D25ED}" destId="{6348EA67-7A94-4CEC-9344-596911181D0D}" srcOrd="10" destOrd="0" parTransId="{4F3B6E6F-636C-4DFA-90A2-846169F291D5}" sibTransId="{D17CA019-53BF-454C-B2D7-885DCB88C391}"/>
    <dgm:cxn modelId="{9D3B5ECD-1D34-491A-A1AC-250D675BB6BC}" type="presOf" srcId="{EB5C517B-BA07-4B99-8A03-F01EA7727C15}" destId="{33974FDE-8C05-4795-9B8D-09477DCB9857}" srcOrd="0" destOrd="1" presId="urn:microsoft.com/office/officeart/2005/8/layout/hList1"/>
    <dgm:cxn modelId="{4BDA5ACF-F768-4A77-B736-F4808D21C350}" type="presOf" srcId="{79949D65-8C80-472D-B6B3-205935ACB819}" destId="{33974FDE-8C05-4795-9B8D-09477DCB9857}" srcOrd="0" destOrd="2" presId="urn:microsoft.com/office/officeart/2005/8/layout/hList1"/>
    <dgm:cxn modelId="{61D599D6-67FA-4A51-8A1F-806E08F39706}" type="presOf" srcId="{92DF147F-2248-4B30-9379-0EE302C5D2D8}" destId="{33974FDE-8C05-4795-9B8D-09477DCB9857}" srcOrd="0" destOrd="5" presId="urn:microsoft.com/office/officeart/2005/8/layout/hList1"/>
    <dgm:cxn modelId="{579150DC-B96B-4348-A1B7-5AF4C7D0FD04}" srcId="{1CB2FFEC-E381-4526-9E83-564E0926F650}" destId="{62A8ED22-7951-406C-8A90-775510871339}" srcOrd="9" destOrd="0" parTransId="{30F155BC-2F8C-45B9-84E3-AF32472DF412}" sibTransId="{F0EC0E37-EFCA-4332-A374-4B560C39978E}"/>
    <dgm:cxn modelId="{8B24ABE2-7F4D-41D6-BD39-6AB70CEABE55}" type="presOf" srcId="{5137DAAC-6FAA-4877-ACD3-730592E694A2}" destId="{33974FDE-8C05-4795-9B8D-09477DCB9857}" srcOrd="0" destOrd="6" presId="urn:microsoft.com/office/officeart/2005/8/layout/hList1"/>
    <dgm:cxn modelId="{464367E6-CB9B-4260-8927-10BAF081F2BF}" type="presOf" srcId="{F5AD946D-5C18-4C14-8B96-889F262D537E}" destId="{13215C02-FB14-41FB-9B22-986A73774006}" srcOrd="0" destOrd="4" presId="urn:microsoft.com/office/officeart/2005/8/layout/hList1"/>
    <dgm:cxn modelId="{3AC14BE7-0E60-434B-B985-1D26CD5F0709}" srcId="{1CB2FFEC-E381-4526-9E83-564E0926F650}" destId="{E7662479-DA2C-44EE-83C1-0581B94154AA}" srcOrd="3" destOrd="0" parTransId="{58D036D0-452F-4F98-AE28-386A9B9D3786}" sibTransId="{F5B95BD9-43E6-4877-BC04-D6B46CC9F28E}"/>
    <dgm:cxn modelId="{0E89EAE7-F6F7-4FDB-B746-CAB9C0EAC4DB}" type="presOf" srcId="{FE5D0357-617A-43C6-960F-B536B4840C4B}" destId="{792D31C2-58E0-4C75-8721-A3493BFDE67B}" srcOrd="0" destOrd="5" presId="urn:microsoft.com/office/officeart/2005/8/layout/hList1"/>
    <dgm:cxn modelId="{503EC3EF-9D9C-43D9-8658-C21BCE1DE328}" type="presOf" srcId="{86DDF304-48D9-4414-9FB3-278F7D124488}" destId="{27DE58AC-90E5-420A-B805-BC5F9D0298E3}" srcOrd="0" destOrd="0" presId="urn:microsoft.com/office/officeart/2005/8/layout/hList1"/>
    <dgm:cxn modelId="{6897EEF2-0EF0-4EB4-9904-DD77E3CDCF42}" type="presOf" srcId="{C3C2D85F-3153-49B7-8495-B9EEB058C787}" destId="{33974FDE-8C05-4795-9B8D-09477DCB9857}" srcOrd="0" destOrd="10" presId="urn:microsoft.com/office/officeart/2005/8/layout/hList1"/>
    <dgm:cxn modelId="{736330F4-8129-4B09-B170-6334B1D58CE8}" type="presOf" srcId="{83563204-9BC2-4A0E-A72E-9D110C8FAEF1}" destId="{13215C02-FB14-41FB-9B22-986A73774006}" srcOrd="0" destOrd="0" presId="urn:microsoft.com/office/officeart/2005/8/layout/hList1"/>
    <dgm:cxn modelId="{EA3790F4-30C2-4910-8B54-5DE27DFF90CA}" srcId="{86DDF304-48D9-4414-9FB3-278F7D124488}" destId="{1CB2FFEC-E381-4526-9E83-564E0926F650}" srcOrd="0" destOrd="0" parTransId="{F04F1644-91DE-4048-A672-C10E71FB048E}" sibTransId="{2AEB85E9-EB11-46F9-9D9C-F8C5FB58A171}"/>
    <dgm:cxn modelId="{630275F5-2EEE-490A-ABFC-FDD340EA9B1F}" srcId="{128DC8B4-B672-429A-A944-BC95E92D25ED}" destId="{FA553D0D-A065-49D5-BECF-2CA32A86ADCA}" srcOrd="13" destOrd="0" parTransId="{302EE4EA-0434-42E9-BF8A-3076AFEB0761}" sibTransId="{EA3DAFC7-1ACD-4255-93FA-B83D6097228F}"/>
    <dgm:cxn modelId="{56D7C3F5-7331-4EFA-A6B4-131246EF2149}" type="presOf" srcId="{3C6F4BF4-3F1D-431D-9784-98955D9DA815}" destId="{792D31C2-58E0-4C75-8721-A3493BFDE67B}" srcOrd="0" destOrd="7" presId="urn:microsoft.com/office/officeart/2005/8/layout/hList1"/>
    <dgm:cxn modelId="{3ACE4AF7-FF84-4A10-B2FE-A32814122E5D}" type="presOf" srcId="{29C72AFF-5399-46AD-BB16-84DB3BEC69BA}" destId="{792D31C2-58E0-4C75-8721-A3493BFDE67B}" srcOrd="0" destOrd="2" presId="urn:microsoft.com/office/officeart/2005/8/layout/hList1"/>
    <dgm:cxn modelId="{C55EB2F9-E060-4D46-BC5A-0C038DB73F5D}" srcId="{128DC8B4-B672-429A-A944-BC95E92D25ED}" destId="{133D2ECE-5A11-4F27-933E-EFD5C14433C8}" srcOrd="11" destOrd="0" parTransId="{0FC9A9DF-5787-4493-ADE2-8A1F780D5C64}" sibTransId="{728AD4DF-8989-4194-A48E-E2FAE674E02C}"/>
    <dgm:cxn modelId="{7E1595FD-322A-4AE2-9486-BEF3A6E7BBC5}" type="presOf" srcId="{0379A495-A0EA-499F-B0B5-0527C7B7167F}" destId="{587C6BB5-683F-44B7-9482-41EFB9C100D5}" srcOrd="0" destOrd="0" presId="urn:microsoft.com/office/officeart/2005/8/layout/hList1"/>
    <dgm:cxn modelId="{383796FE-A3FE-4619-ACB6-7890726E903A}" srcId="{128DC8B4-B672-429A-A944-BC95E92D25ED}" destId="{DC8C11B5-C59A-4212-84B7-A3C5AFC362E7}" srcOrd="2" destOrd="0" parTransId="{95B454E1-04B2-4761-890C-8B9CC213F7B1}" sibTransId="{7ED855AB-DE5E-4520-B037-7591C70B6007}"/>
    <dgm:cxn modelId="{D31A2A22-1B05-4529-9A27-888F31FD6427}" type="presParOf" srcId="{27DE58AC-90E5-420A-B805-BC5F9D0298E3}" destId="{7B222F4D-7602-47AD-AFF5-5CF3A1340C90}" srcOrd="0" destOrd="0" presId="urn:microsoft.com/office/officeart/2005/8/layout/hList1"/>
    <dgm:cxn modelId="{3656A29D-3DD3-4D26-BC9F-F2B3FFBBA84A}" type="presParOf" srcId="{7B222F4D-7602-47AD-AFF5-5CF3A1340C90}" destId="{401EC2F9-C6CA-412F-96EC-530F75CF9939}" srcOrd="0" destOrd="0" presId="urn:microsoft.com/office/officeart/2005/8/layout/hList1"/>
    <dgm:cxn modelId="{224760D1-B6F9-4A21-A571-FEE5E0C09BD0}" type="presParOf" srcId="{7B222F4D-7602-47AD-AFF5-5CF3A1340C90}" destId="{33974FDE-8C05-4795-9B8D-09477DCB9857}" srcOrd="1" destOrd="0" presId="urn:microsoft.com/office/officeart/2005/8/layout/hList1"/>
    <dgm:cxn modelId="{3BE8DACE-1223-4867-A654-2E3739C72C01}" type="presParOf" srcId="{27DE58AC-90E5-420A-B805-BC5F9D0298E3}" destId="{F2B72B4E-FE43-4EAE-AC30-F50C54009410}" srcOrd="1" destOrd="0" presId="urn:microsoft.com/office/officeart/2005/8/layout/hList1"/>
    <dgm:cxn modelId="{7418CB91-696F-4464-B378-F95DEC121CD5}" type="presParOf" srcId="{27DE58AC-90E5-420A-B805-BC5F9D0298E3}" destId="{B54078C0-983B-4D11-B5F3-FAC4C72CA17D}" srcOrd="2" destOrd="0" presId="urn:microsoft.com/office/officeart/2005/8/layout/hList1"/>
    <dgm:cxn modelId="{4952EE33-E42E-4B5F-A275-1986BE0EDCC4}" type="presParOf" srcId="{B54078C0-983B-4D11-B5F3-FAC4C72CA17D}" destId="{97F461D7-AB18-49B7-9305-829DE21026C5}" srcOrd="0" destOrd="0" presId="urn:microsoft.com/office/officeart/2005/8/layout/hList1"/>
    <dgm:cxn modelId="{FCA8154B-75B4-4910-93EA-1633045ADAA5}" type="presParOf" srcId="{B54078C0-983B-4D11-B5F3-FAC4C72CA17D}" destId="{13215C02-FB14-41FB-9B22-986A73774006}" srcOrd="1" destOrd="0" presId="urn:microsoft.com/office/officeart/2005/8/layout/hList1"/>
    <dgm:cxn modelId="{B8CAD55F-65E4-4CBC-8A17-3DDF65C15D52}" type="presParOf" srcId="{27DE58AC-90E5-420A-B805-BC5F9D0298E3}" destId="{A8A5F59D-2FB9-41E3-ABE9-E0CFDD7D4EB9}" srcOrd="3" destOrd="0" presId="urn:microsoft.com/office/officeart/2005/8/layout/hList1"/>
    <dgm:cxn modelId="{D36FCD2B-4076-4A75-BA18-D884FF021DA7}" type="presParOf" srcId="{27DE58AC-90E5-420A-B805-BC5F9D0298E3}" destId="{82055617-31F9-4670-8608-29A1BF2E80CA}" srcOrd="4" destOrd="0" presId="urn:microsoft.com/office/officeart/2005/8/layout/hList1"/>
    <dgm:cxn modelId="{4F128011-2BC1-4645-BC99-2C19E7664FB4}" type="presParOf" srcId="{82055617-31F9-4670-8608-29A1BF2E80CA}" destId="{587C6BB5-683F-44B7-9482-41EFB9C100D5}" srcOrd="0" destOrd="0" presId="urn:microsoft.com/office/officeart/2005/8/layout/hList1"/>
    <dgm:cxn modelId="{87B2909A-EFC8-499A-9519-416846465A25}" type="presParOf" srcId="{82055617-31F9-4670-8608-29A1BF2E80CA}" destId="{792D31C2-58E0-4C75-8721-A3493BFDE67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EC2F9-C6CA-412F-96EC-530F75CF9939}">
      <dsp:nvSpPr>
        <dsp:cNvPr id="0" name=""/>
        <dsp:cNvSpPr/>
      </dsp:nvSpPr>
      <dsp:spPr>
        <a:xfrm>
          <a:off x="3809" y="744"/>
          <a:ext cx="3714749" cy="103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Flagships</a:t>
          </a:r>
        </a:p>
      </dsp:txBody>
      <dsp:txXfrm>
        <a:off x="3809" y="744"/>
        <a:ext cx="3714749" cy="1036800"/>
      </dsp:txXfrm>
    </dsp:sp>
    <dsp:sp modelId="{33974FDE-8C05-4795-9B8D-09477DCB9857}">
      <dsp:nvSpPr>
        <dsp:cNvPr id="0" name=""/>
        <dsp:cNvSpPr/>
      </dsp:nvSpPr>
      <dsp:spPr>
        <a:xfrm>
          <a:off x="3809" y="1037544"/>
          <a:ext cx="3714749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400" kern="120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1"/>
            </a:rPr>
            <a:t>April 2023 WEO on FDI fragmentation</a:t>
          </a:r>
          <a:endParaRPr lang="en-US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2"/>
            </a:rPr>
            <a:t>October 2023 WEO on commodity markets</a:t>
          </a:r>
          <a:endParaRPr lang="en-US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3"/>
            </a:rPr>
            <a:t>April 2023 GFSR on financial fragmentation</a:t>
          </a:r>
          <a:endParaRPr lang="en-US" sz="2000" kern="1200" dirty="0"/>
        </a:p>
      </dsp:txBody>
      <dsp:txXfrm>
        <a:off x="3809" y="1037544"/>
        <a:ext cx="3714749" cy="4863796"/>
      </dsp:txXfrm>
    </dsp:sp>
    <dsp:sp modelId="{97F461D7-AB18-49B7-9305-829DE21026C5}">
      <dsp:nvSpPr>
        <dsp:cNvPr id="0" name=""/>
        <dsp:cNvSpPr/>
      </dsp:nvSpPr>
      <dsp:spPr>
        <a:xfrm>
          <a:off x="4238624" y="744"/>
          <a:ext cx="3714749" cy="103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REOs</a:t>
          </a:r>
        </a:p>
      </dsp:txBody>
      <dsp:txXfrm>
        <a:off x="4238624" y="744"/>
        <a:ext cx="3714749" cy="1036800"/>
      </dsp:txXfrm>
    </dsp:sp>
    <dsp:sp modelId="{13215C02-FB14-41FB-9B22-986A73774006}">
      <dsp:nvSpPr>
        <dsp:cNvPr id="0" name=""/>
        <dsp:cNvSpPr/>
      </dsp:nvSpPr>
      <dsp:spPr>
        <a:xfrm>
          <a:off x="4238624" y="1037544"/>
          <a:ext cx="3714749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3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4"/>
            </a:rPr>
            <a:t>October 2022 APD REO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5"/>
            </a:rPr>
            <a:t>April 2023 AFR REO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hlinkClick xmlns:r="http://schemas.openxmlformats.org/officeDocument/2006/relationships" r:id="rId6"/>
            </a:rPr>
            <a:t>October 2023 WHD REO</a:t>
          </a: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 </a:t>
          </a:r>
        </a:p>
      </dsp:txBody>
      <dsp:txXfrm>
        <a:off x="4238624" y="1037544"/>
        <a:ext cx="3714749" cy="4863796"/>
      </dsp:txXfrm>
    </dsp:sp>
    <dsp:sp modelId="{587C6BB5-683F-44B7-9482-41EFB9C100D5}">
      <dsp:nvSpPr>
        <dsp:cNvPr id="0" name=""/>
        <dsp:cNvSpPr/>
      </dsp:nvSpPr>
      <dsp:spPr>
        <a:xfrm>
          <a:off x="8473439" y="744"/>
          <a:ext cx="3714749" cy="10368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Bilateral surveillance</a:t>
          </a:r>
        </a:p>
      </dsp:txBody>
      <dsp:txXfrm>
        <a:off x="8473439" y="744"/>
        <a:ext cx="3714749" cy="1036800"/>
      </dsp:txXfrm>
    </dsp:sp>
    <dsp:sp modelId="{792D31C2-58E0-4C75-8721-A3493BFDE67B}">
      <dsp:nvSpPr>
        <dsp:cNvPr id="0" name=""/>
        <dsp:cNvSpPr/>
      </dsp:nvSpPr>
      <dsp:spPr>
        <a:xfrm>
          <a:off x="8473439" y="1037544"/>
          <a:ext cx="3714749" cy="48637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/>
            <a:t>Many AIVs, incl.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7"/>
            </a:rPr>
            <a:t>Australia (2024)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8"/>
            </a:rPr>
            <a:t>China (2024)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9"/>
            </a:rPr>
            <a:t>Cambodia (2024)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0"/>
            </a:rPr>
            <a:t>India (2023)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1"/>
            </a:rPr>
            <a:t>Korea (2023)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2"/>
            </a:rPr>
            <a:t>Latvia (2023)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3"/>
            </a:rPr>
            <a:t>Singapore (2023)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hlinkClick xmlns:r="http://schemas.openxmlformats.org/officeDocument/2006/relationships" r:id="rId14"/>
            </a:rPr>
            <a:t>Thailand (2024) </a:t>
          </a:r>
          <a:endParaRPr lang="en-US" sz="2000" kern="1200" dirty="0"/>
        </a:p>
      </dsp:txBody>
      <dsp:txXfrm>
        <a:off x="8473439" y="1037544"/>
        <a:ext cx="3714749" cy="4863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7" y="9"/>
            <a:ext cx="4034080" cy="350795"/>
          </a:xfrm>
          <a:prstGeom prst="rect">
            <a:avLst/>
          </a:prstGeom>
        </p:spPr>
        <p:txBody>
          <a:bodyPr vert="horz" lIns="91239" tIns="45618" rIns="91239" bIns="456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7" y="6671117"/>
            <a:ext cx="4034080" cy="350795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2929" y="6671117"/>
            <a:ext cx="4034080" cy="350795"/>
          </a:xfrm>
          <a:prstGeom prst="rect">
            <a:avLst/>
          </a:prstGeom>
        </p:spPr>
        <p:txBody>
          <a:bodyPr vert="horz" lIns="91239" tIns="45618" rIns="91239" bIns="45618" rtlCol="0" anchor="b"/>
          <a:lstStyle>
            <a:lvl1pPr algn="r">
              <a:defRPr sz="1200"/>
            </a:lvl1pPr>
          </a:lstStyle>
          <a:p>
            <a:fld id="{70787CFD-D5C7-455D-B121-683BFE13FB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898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4033943" cy="3511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14" y="5"/>
            <a:ext cx="4033943" cy="351155"/>
          </a:xfrm>
          <a:prstGeom prst="rect">
            <a:avLst/>
          </a:prstGeom>
        </p:spPr>
        <p:txBody>
          <a:bodyPr vert="horz" lIns="93134" tIns="46567" rIns="93134" bIns="46567" rtlCol="0"/>
          <a:lstStyle>
            <a:lvl1pPr algn="r">
              <a:defRPr sz="1200"/>
            </a:lvl1pPr>
          </a:lstStyle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7" rIns="93134" bIns="4656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4" y="3335975"/>
            <a:ext cx="7447280" cy="3160395"/>
          </a:xfrm>
          <a:prstGeom prst="rect">
            <a:avLst/>
          </a:prstGeom>
        </p:spPr>
        <p:txBody>
          <a:bodyPr vert="horz" lIns="93134" tIns="46567" rIns="93134" bIns="4656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70732"/>
            <a:ext cx="4033943" cy="3511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14" y="6670732"/>
            <a:ext cx="4033943" cy="351155"/>
          </a:xfrm>
          <a:prstGeom prst="rect">
            <a:avLst/>
          </a:prstGeom>
        </p:spPr>
        <p:txBody>
          <a:bodyPr vert="horz" lIns="93134" tIns="46567" rIns="93134" bIns="46567" rtlCol="0" anchor="b"/>
          <a:lstStyle>
            <a:lvl1pPr algn="r">
              <a:defRPr sz="1200"/>
            </a:lvl1pPr>
          </a:lstStyle>
          <a:p>
            <a:fld id="{BA49F774-CCF9-492C-9AEB-F2814D4A6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0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8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85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42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00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57" algn="l" defTabSz="914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390A48-FE9C-4204-BE9E-0B7C5527CF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78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96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4BFD09E-119D-4F3B-BE12-BDB7870E90C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9F774-CCF9-492C-9AEB-F2814D4A6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0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6466"/>
          <a:stretch/>
        </p:blipFill>
        <p:spPr>
          <a:xfrm>
            <a:off x="5623560" y="749808"/>
            <a:ext cx="1054826" cy="11418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 rot="16200000">
            <a:off x="5969480" y="635479"/>
            <a:ext cx="253042" cy="12191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3799" userDrawn="1">
          <p15:clr>
            <a:srgbClr val="FBAE40"/>
          </p15:clr>
        </p15:guide>
        <p15:guide id="3" pos="3600" userDrawn="1">
          <p15:clr>
            <a:srgbClr val="FBAE40"/>
          </p15:clr>
        </p15:guide>
        <p15:guide id="4" pos="30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367013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0165849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085019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687998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11519002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016884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8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589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15769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6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1486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8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 userDrawn="1">
          <p15:clr>
            <a:srgbClr val="FBAE40"/>
          </p15:clr>
        </p15:guide>
        <p15:guide id="6" orient="horz" pos="83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684213">
              <a:defRPr sz="4200" b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876800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366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4459F0-C776-6C49-B932-81C19C279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6466"/>
          <a:stretch/>
        </p:blipFill>
        <p:spPr>
          <a:xfrm>
            <a:off x="5623560" y="749808"/>
            <a:ext cx="1054826" cy="11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42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pt.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35A615-44B8-AC4C-BDEB-B9D50F7261D9}"/>
              </a:ext>
            </a:extLst>
          </p:cNvPr>
          <p:cNvSpPr/>
          <p:nvPr userDrawn="1"/>
        </p:nvSpPr>
        <p:spPr>
          <a:xfrm>
            <a:off x="11938958" y="-2"/>
            <a:ext cx="253042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41048" y="1940930"/>
            <a:ext cx="5515284" cy="2239337"/>
          </a:xfrm>
        </p:spPr>
        <p:txBody>
          <a:bodyPr lIns="0" tIns="0" rIns="0" bIns="45720" anchor="b" anchorCtr="0">
            <a:normAutofit/>
          </a:bodyPr>
          <a:lstStyle>
            <a:lvl1pPr algn="l">
              <a:lnSpc>
                <a:spcPct val="95000"/>
              </a:lnSpc>
              <a:defRPr sz="4000" b="0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Presentation Title up to three lines in length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41048" y="4180267"/>
            <a:ext cx="5515284" cy="465240"/>
          </a:xfrm>
        </p:spPr>
        <p:txBody>
          <a:bodyPr lIns="0" tIns="91440" rIns="0" bIns="0"/>
          <a:lstStyle>
            <a:lvl1pPr marL="0" indent="0" algn="l">
              <a:buNone/>
              <a:defRPr b="1" cap="all" baseline="0">
                <a:solidFill>
                  <a:schemeClr val="tx2"/>
                </a:solidFill>
              </a:defRPr>
            </a:lvl1pPr>
            <a:lvl2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Month </a:t>
            </a:r>
            <a:r>
              <a:rPr lang="en-US" err="1"/>
              <a:t>dd</a:t>
            </a:r>
            <a:r>
              <a:rPr lang="en-US"/>
              <a:t>, </a:t>
            </a:r>
            <a:r>
              <a:rPr lang="en-US" err="1"/>
              <a:t>yyyy</a:t>
            </a:r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8FC6B8-AF18-8A44-98A9-C2E79C6853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41048" y="4879731"/>
            <a:ext cx="5515284" cy="1213338"/>
          </a:xfrm>
        </p:spPr>
        <p:txBody>
          <a:bodyPr lIns="0" tIns="0" rIns="0" bIns="0" anchor="b" anchorCtr="0"/>
          <a:lstStyle>
            <a:lvl1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0" indent="0">
              <a:spcBef>
                <a:spcPts val="300"/>
              </a:spcBef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Speaker Name</a:t>
            </a:r>
          </a:p>
          <a:p>
            <a:pPr lvl="0"/>
            <a:r>
              <a:rPr lang="en-US"/>
              <a:t>Division/Title/Affiliation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DD8EAEE-101A-B04C-9480-47C14533CE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91088" cy="6858000"/>
          </a:xfrm>
          <a:solidFill>
            <a:schemeClr val="tx2"/>
          </a:solidFill>
        </p:spPr>
        <p:txBody>
          <a:bodyPr lIns="365760" tIns="365760" rIns="365760" bIns="2971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EFAF05C-419E-4343-8983-4850A83F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597160"/>
            <a:ext cx="4891089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97D2D33-B99A-B046-B49A-16CB982B1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3560" y="749808"/>
            <a:ext cx="314864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04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3799">
          <p15:clr>
            <a:srgbClr val="FBAE40"/>
          </p15:clr>
        </p15:guide>
        <p15:guide id="3" pos="3600">
          <p15:clr>
            <a:srgbClr val="FBAE40"/>
          </p15:clr>
        </p15:guide>
        <p15:guide id="4" pos="3081">
          <p15:clr>
            <a:srgbClr val="FBAE40"/>
          </p15:clr>
        </p15:guide>
        <p15:guide id="5" pos="3632">
          <p15:clr>
            <a:srgbClr val="FBAE40"/>
          </p15:clr>
        </p15:guide>
        <p15:guide id="6" orient="horz" pos="83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36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1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21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8608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2618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396846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Cyan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(Cyan)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8733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8067028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66048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0806" y="491385"/>
            <a:ext cx="3670259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Text+Photo</a:t>
            </a:r>
            <a:r>
              <a:rPr lang="en-US"/>
              <a:t>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806" y="1469871"/>
            <a:ext cx="3670259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7569D7D-6010-454B-A86B-B6C69D7E2E6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91000" y="-1"/>
            <a:ext cx="8001000" cy="662940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26CCD3-E500-1F49-8DD8-1545E2CBF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8746884" y="3184281"/>
            <a:ext cx="6629396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923343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+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(W)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7821499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49453"/>
            <a:ext cx="12192000" cy="1508547"/>
          </a:xfrm>
          <a:prstGeom prst="rect">
            <a:avLst/>
          </a:prstGeom>
        </p:spPr>
        <p:txBody>
          <a:bodyPr vert="horz" lIns="457200" tIns="182880" rIns="457200" bIns="182880" rtlCol="0" anchor="t" anchorCtr="0">
            <a:noAutofit/>
          </a:bodyPr>
          <a:lstStyle>
            <a:lvl1pPr algn="ctr">
              <a:defRPr lang="en-US" sz="24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 Photo (W)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bg1">
              <a:lumMod val="9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599150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+Title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172200"/>
          </a:xfrm>
          <a:solidFill>
            <a:schemeClr val="bg1">
              <a:lumMod val="90000"/>
            </a:schemeClr>
          </a:solidFill>
        </p:spPr>
        <p:txBody>
          <a:bodyPr tIns="0" bIns="256032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975483" y="2955682"/>
            <a:ext cx="617219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4F27426-24A7-3845-8E05-8360D202A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172200"/>
            <a:ext cx="12202245" cy="685800"/>
          </a:xfrm>
          <a:prstGeom prst="rect">
            <a:avLst/>
          </a:prstGeom>
        </p:spPr>
        <p:txBody>
          <a:bodyPr vert="horz" lIns="457200" tIns="91440" rIns="457200" bIns="182880" rtlCol="0" anchor="t" anchorCtr="0">
            <a:normAutofit/>
          </a:bodyPr>
          <a:lstStyle>
            <a:lvl1pPr algn="ctr">
              <a:defRPr lang="en-US" sz="22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Extra-Large </a:t>
            </a:r>
            <a:r>
              <a:rPr lang="en-US" err="1"/>
              <a:t>Photo+Title</a:t>
            </a:r>
            <a:r>
              <a:rPr lang="en-US"/>
              <a:t> (W) Layout</a:t>
            </a:r>
          </a:p>
        </p:txBody>
      </p:sp>
    </p:spTree>
    <p:extLst>
      <p:ext uri="{BB962C8B-B14F-4D97-AF65-F5344CB8AC3E}">
        <p14:creationId xmlns:p14="http://schemas.microsoft.com/office/powerpoint/2010/main" val="38416891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-Large Photo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8B1EB05-4C3D-C643-8F71-7489EF7CE3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583680"/>
          </a:xfrm>
          <a:solidFill>
            <a:schemeClr val="bg1">
              <a:lumMod val="90000"/>
            </a:schemeClr>
          </a:solidFill>
        </p:spPr>
        <p:txBody>
          <a:bodyPr tIns="0" bIns="2743200" anchor="b"/>
          <a:lstStyle>
            <a:lvl1pPr algn="ctr"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91875E-B0A9-0447-9F79-6199D7261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8769743" y="3161422"/>
            <a:ext cx="6583678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699713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Single-Column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 marL="0" marR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charset="2"/>
              <a:buNone/>
              <a:tabLst/>
              <a:defRPr/>
            </a:pPr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1EA4B-58AD-3842-9BEC-4B9FF60E019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D9C8-9F14-B64C-88D7-AFEADAB39B39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08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Column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Two-Column (B)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CB5B26B-2A1F-084E-BAF6-BEA91A8E38A5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70538"/>
            <a:ext cx="0" cy="4425462"/>
          </a:xfrm>
          <a:prstGeom prst="line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33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Text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(B)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bg1"/>
                </a:solidFill>
              </a:defRPr>
            </a:lvl1pPr>
            <a:lvl2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tx2">
                  <a:lumMod val="40000"/>
                  <a:lumOff val="60000"/>
                </a:schemeClr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>
                  <a:lumMod val="75000"/>
                </a:schemeClr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lvl="2"/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0B0CE-B013-7641-9551-DA60CF80B4AC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62889-E692-BF4A-B8C8-D6FF23EE4CF0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DC7D600-7783-1F4F-AD62-06B784E129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838" y="1672046"/>
            <a:ext cx="4855464" cy="44805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3893C67-9BAE-6946-9896-78E2472B03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9838" y="5891766"/>
            <a:ext cx="4855464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285806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Gre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(Green)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91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+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Photo+Photo</a:t>
            </a:r>
            <a:r>
              <a:rPr lang="en-US"/>
              <a:t> (B) Layout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7E259A3-746A-2044-822B-3F7D859E7F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439" y="1469871"/>
            <a:ext cx="6096000" cy="4251960"/>
          </a:xfrm>
          <a:solidFill>
            <a:schemeClr val="tx2">
              <a:lumMod val="5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3F54B41-918E-644B-B610-DDE8277FB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3440" y="5460991"/>
            <a:ext cx="6096000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8A7720-BFE2-8541-8CCE-E6CF2AEB21D5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AC3A-914C-D94C-9254-C253E5803F2C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7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-Photo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5349450"/>
            <a:ext cx="12191999" cy="1508547"/>
          </a:xfrm>
          <a:prstGeom prst="rect">
            <a:avLst/>
          </a:prstGeom>
        </p:spPr>
        <p:txBody>
          <a:bodyPr vert="horz" lIns="457200" tIns="182880" rIns="457200" bIns="182880" rtlCol="0" anchor="t">
            <a:normAutofit/>
          </a:bodyPr>
          <a:lstStyle>
            <a:lvl1pPr algn="ctr">
              <a:defRPr lang="en-US" sz="24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Large-Photo (B) Layout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57DE7E-D5A7-934A-BDAA-810E25C7A2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349875"/>
          </a:xfrm>
          <a:solidFill>
            <a:schemeClr val="tx2">
              <a:lumMod val="50000"/>
            </a:schemeClr>
          </a:solidFill>
        </p:spPr>
        <p:txBody>
          <a:bodyPr tIns="0" bIns="2057400" anchor="b"/>
          <a:lstStyle>
            <a:lvl1pPr algn="ctr">
              <a:defRPr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6E3DB-FA3A-7842-8A68-4AE4AACEC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5400000">
            <a:off x="9386856" y="2544308"/>
            <a:ext cx="5349451" cy="260840"/>
          </a:xfrm>
        </p:spPr>
        <p:txBody>
          <a:bodyPr lIns="91440" tIns="45720" rIns="91440" bIns="45720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FF97F-5A7B-3544-BBF1-8D914706958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58205F-7910-2A4D-9D13-3F4027CE12D3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73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Yello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CCFC-0C7C-7E42-AAEE-3FB70C592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5400" y="1371600"/>
            <a:ext cx="9601200" cy="41148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 for Divider (Yellow)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7B958B-EF8E-214B-9B02-2EE3EF507FDD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3390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9914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Single-Column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9715500" cy="4860591"/>
          </a:xfrm>
        </p:spPr>
        <p:txBody>
          <a:bodyPr/>
          <a:lstStyle>
            <a:lvl1pPr>
              <a:spcBef>
                <a:spcPts val="2400"/>
              </a:spcBef>
              <a:defRPr>
                <a:solidFill>
                  <a:schemeClr val="tx1"/>
                </a:solidFill>
              </a:defRPr>
            </a:lvl1pPr>
            <a:lvl2pPr>
              <a:defRPr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80802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81" userDrawn="1">
          <p15:clr>
            <a:srgbClr val="FBAE40"/>
          </p15:clr>
        </p15:guide>
        <p15:guide id="4" pos="690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Slide Title for Two-Column (W)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90E5-B0BC-F540-8942-A0FB291DE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98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BF7038D-D496-7248-87EC-9540380F1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4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lvl="4"/>
            <a:r>
              <a:rPr lang="en-US"/>
              <a:t>Quadruple-click the “Indent More” button (above) for fourth-level bullets</a:t>
            </a:r>
          </a:p>
        </p:txBody>
      </p:sp>
    </p:spTree>
    <p:extLst>
      <p:ext uri="{BB962C8B-B14F-4D97-AF65-F5344CB8AC3E}">
        <p14:creationId xmlns:p14="http://schemas.microsoft.com/office/powerpoint/2010/main" val="21982088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rgbClr val="004C97"/>
                </a:solidFill>
                <a:latin typeface="Arial Black" charset="0"/>
                <a:cs typeface="Arial Black" charset="0"/>
              </a:rPr>
              <a:t>International Monetary Fund</a:t>
            </a:r>
            <a:endParaRPr lang="en-US" sz="900" b="0">
              <a:solidFill>
                <a:srgbClr val="004C97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rgbClr val="004C97"/>
                </a:solidFill>
              </a:rPr>
              <a:pPr algn="r"/>
              <a:t>‹#›</a:t>
            </a:fld>
            <a:endParaRPr lang="en-US" sz="1000">
              <a:solidFill>
                <a:srgbClr val="004C9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0" r:id="rId2"/>
    <p:sldLayoutId id="2147483754" r:id="rId3"/>
    <p:sldLayoutId id="2147483755" r:id="rId4"/>
    <p:sldLayoutId id="2147483756" r:id="rId5"/>
    <p:sldLayoutId id="2147483758" r:id="rId6"/>
    <p:sldLayoutId id="2147483757" r:id="rId7"/>
    <p:sldLayoutId id="2147483707" r:id="rId8"/>
    <p:sldLayoutId id="2147483759" r:id="rId9"/>
    <p:sldLayoutId id="2147483748" r:id="rId10"/>
    <p:sldLayoutId id="2147483744" r:id="rId11"/>
    <p:sldLayoutId id="2147483750" r:id="rId12"/>
    <p:sldLayoutId id="2147483747" r:id="rId13"/>
    <p:sldLayoutId id="2147483752" r:id="rId14"/>
    <p:sldLayoutId id="2147483751" r:id="rId15"/>
    <p:sldLayoutId id="2147483745" r:id="rId16"/>
    <p:sldLayoutId id="2147483746" r:id="rId17"/>
    <p:sldLayoutId id="2147483749" r:id="rId18"/>
    <p:sldLayoutId id="2147483753" r:id="rId19"/>
    <p:sldLayoutId id="2147483743" r:id="rId20"/>
    <p:sldLayoutId id="2147483761" r:id="rId21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791806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/>
          <a:p>
            <a:pPr lvl="0"/>
            <a:r>
              <a:rPr lang="en-US"/>
              <a:t>Paragraph type</a:t>
            </a:r>
          </a:p>
          <a:p>
            <a:pPr lvl="1"/>
            <a:r>
              <a:rPr lang="en-US"/>
              <a:t>Click the “Indent More” button (above) for first-level bullets</a:t>
            </a:r>
          </a:p>
          <a:p>
            <a:pPr lvl="2"/>
            <a:r>
              <a:rPr lang="en-US"/>
              <a:t>Click the “Indent More” button (above) twice for second-level bullets</a:t>
            </a:r>
          </a:p>
          <a:p>
            <a:pPr lvl="3"/>
            <a:r>
              <a:rPr lang="en-US"/>
              <a:t>Click the “Indent More” button (above) three times for third-level bullets</a:t>
            </a:r>
          </a:p>
          <a:p>
            <a:pPr lvl="4"/>
            <a:r>
              <a:rPr lang="en-US"/>
              <a:t>Click the “Indent More” button (above) four times for fourth-level bullets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82138"/>
            <a:ext cx="10972800" cy="111806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Master Slide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9C718-696D-8C48-95E3-35ACB84AD8D9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>
                    <a:lumMod val="75000"/>
                  </a:schemeClr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>
                    <a:lumMod val="75000"/>
                  </a:schemeClr>
                </a:solidFill>
                <a:latin typeface="+mn-lt"/>
                <a:cs typeface="Arial Black" charset="0"/>
              </a:rPr>
              <a:t>| Research</a:t>
            </a:r>
            <a:endParaRPr lang="en-US" sz="900" b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B5D478-FD4A-2240-B032-46F4E3BAB6E8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accent1"/>
                </a:solidFill>
              </a:rPr>
              <a:pPr algn="r"/>
              <a:t>‹#›</a:t>
            </a:fld>
            <a:endParaRPr lang="en-US" sz="1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56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</p:sldLayoutIdLst>
  <p:transition>
    <p:fade/>
  </p:transition>
  <p:hf hdr="0" dt="0"/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0" indent="0" algn="l" defTabSz="914314" rtl="0" eaLnBrk="1" latinLnBrk="0" hangingPunct="1">
        <a:spcBef>
          <a:spcPts val="2400"/>
        </a:spcBef>
        <a:buClr>
          <a:schemeClr val="accent1"/>
        </a:buClr>
        <a:buSzPct val="110000"/>
        <a:buFont typeface="Wingdings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8788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SzPct val="65000"/>
        <a:buFont typeface="Lucida Grande" panose="020B0600040502020204" pitchFamily="34" charset="0"/>
        <a:buChar char="▶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50" indent="-233363" algn="l" defTabSz="914314" rtl="0" eaLnBrk="1" latinLnBrk="0" hangingPunct="1">
        <a:spcBef>
          <a:spcPts val="600"/>
        </a:spcBef>
        <a:buClr>
          <a:schemeClr val="accent1"/>
        </a:buClr>
        <a:buSzPct val="100000"/>
        <a:buFont typeface="LucidaGrande" charset="0"/>
        <a:buChar char="◆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914314" rtl="0" eaLnBrk="1" latinLnBrk="0" hangingPunct="1">
        <a:spcBef>
          <a:spcPts val="600"/>
        </a:spcBef>
        <a:buClr>
          <a:schemeClr val="bg1">
            <a:lumMod val="50000"/>
          </a:schemeClr>
        </a:buClr>
        <a:buFont typeface=".HelveticaNeueDeskInterface-Regular"/>
        <a:buChar char="●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4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2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9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5" indent="-228578" algn="l" defTabSz="9143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2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f.org/en/Publications/WEO/Issues/2023/10/10/world-economic-outlook-october-2023" TargetMode="External"/><Relationship Id="rId3" Type="http://schemas.openxmlformats.org/officeDocument/2006/relationships/hyperlink" Target="https://www.imf.org/en/Publications/Staff-Discussion-Notes/Issues/2023/01/11/Geo-Economic-Fragmentation-and-the-Future-of-Multilateralism-527266" TargetMode="External"/><Relationship Id="rId7" Type="http://schemas.openxmlformats.org/officeDocument/2006/relationships/hyperlink" Target="https://www.imf.org/en/Publications/REO/SSA/Issues/2023/04/14/regional-economic-outlook-for-sub-saharan-africa-april-2023" TargetMode="External"/><Relationship Id="rId12" Type="http://schemas.openxmlformats.org/officeDocument/2006/relationships/hyperlink" Target="https://www.imf.org/en/Publications/WP/Issues/2023/12/23/The-Return-of-Industrial-Policy-in-Data-542828" TargetMode="External"/><Relationship Id="rId2" Type="http://schemas.openxmlformats.org/officeDocument/2006/relationships/hyperlink" Target="https://www.imf.org/en/Blogs/Articles/2023/01/16/Confronting-fragmentation-where-it-matters-most-trade-debt-and-climate-act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mf.org/en/Publications/GFSR/Issues/2023/04/11/global-financial-stability-report-april-2023" TargetMode="External"/><Relationship Id="rId11" Type="http://schemas.openxmlformats.org/officeDocument/2006/relationships/hyperlink" Target="https://www.imf.org/en/Publications/Policy-Papers/Issues/2024/03/11/Industrial-Policy-Coverage-in-IMF-Surveillance-Broad-Considerations-546162" TargetMode="External"/><Relationship Id="rId5" Type="http://schemas.openxmlformats.org/officeDocument/2006/relationships/hyperlink" Target="https://www.imf.org/en/Publications/WEO/Issues/2023/04/11/world-economic-outlook-april-2023" TargetMode="External"/><Relationship Id="rId10" Type="http://schemas.openxmlformats.org/officeDocument/2006/relationships/hyperlink" Target="https://www.imf.org/en/Publications/imf-how-to-notes/Issues/2024/03/11/Industrial-Policy-Trade-Policy-and-World-Trade-Organization-Considerations-in-IMF-546102" TargetMode="External"/><Relationship Id="rId4" Type="http://schemas.openxmlformats.org/officeDocument/2006/relationships/hyperlink" Target="https://www.imf.org/en/Publications/REO/APAC/Issues/2022/10/13/regional-economic-outlook-for-asia-and-pacific-october-2022" TargetMode="External"/><Relationship Id="rId9" Type="http://schemas.openxmlformats.org/officeDocument/2006/relationships/hyperlink" Target="https://www.imf.org/en/Publications/REO/WH/Issues/2023/10/13/regional-economic-outlook-western-hemisphere-october-202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tradealert.org/global_dynamics/day-to_0607/flow_a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www.imf.org/en/Publications/WEO/Issues/2023/10/10/world-economic-outlook-october-2023" TargetMode="Externa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Staff-Discussion-Notes/Issues/2023/01/11/Geo-Economic-Fragmentation-and-the-Future-of-Multilateralism-52726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imf-how-to-notes/Issues/2024/03/11/Industrial-Policy-Trade-Policy-and-World-Trade-Organization-Considerations-in-IMF-5461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mf.org/en/Publications/WP/Issues/2023/12/23/The-Return-of-Industrial-Policy-in-Data-542828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imf.org/en/Publications/WP/Issues/2023/12/23/The-Return-of-Industrial-Policy-in-Data-542828" TargetMode="Externa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publications/selected-decisions/description?decision=144-(52%2F51)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34567D-8DF8-2F4C-807C-947F097BF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5388" y="3728086"/>
            <a:ext cx="6521056" cy="195763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8000" cap="none">
                <a:solidFill>
                  <a:schemeClr val="bg1">
                    <a:lumMod val="50000"/>
                  </a:schemeClr>
                </a:solidFill>
              </a:rPr>
              <a:t>Presented by Daria Zakharova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  <a:t>Deputy Director </a:t>
            </a:r>
            <a:b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  <a:t>Strategy, Policy, and Review Department</a:t>
            </a:r>
            <a:b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  <a:t>International Monetary Fund</a:t>
            </a:r>
            <a:b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</a:br>
            <a:br>
              <a:rPr lang="fi-FI" sz="6400" b="0" cap="none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6400" b="0" cap="none">
                <a:solidFill>
                  <a:srgbClr val="004C97"/>
                </a:solidFill>
              </a:rPr>
              <a:t>March 2024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b="0" cap="none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958751-400C-0F44-BB35-6CE0FEAC0E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Photo: Chris Martin/Newscom</a:t>
            </a:r>
          </a:p>
        </p:txBody>
      </p:sp>
      <p:pic>
        <p:nvPicPr>
          <p:cNvPr id="4" name="Picture Placeholder 3" descr="Map&#10;&#10;Description automatically generated with medium confidence">
            <a:extLst>
              <a:ext uri="{FF2B5EF4-FFF2-40B4-BE49-F238E27FC236}">
                <a16:creationId xmlns:a16="http://schemas.microsoft.com/office/drawing/2014/main" id="{FA348767-697B-4AB6-BA75-7D68A02867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6227"/>
          <a:stretch>
            <a:fillRect/>
          </a:stretch>
        </p:blipFill>
        <p:spPr>
          <a:xfrm>
            <a:off x="0" y="0"/>
            <a:ext cx="4891088" cy="659716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FB3A98-CFB9-48CC-8A6B-B922D1F6DE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7525" y="1059243"/>
            <a:ext cx="5354475" cy="2239337"/>
          </a:xfrm>
        </p:spPr>
        <p:txBody>
          <a:bodyPr>
            <a:normAutofit/>
          </a:bodyPr>
          <a:lstStyle/>
          <a:p>
            <a:r>
              <a:rPr lang="en-US" sz="3600">
                <a:latin typeface="Arial Black"/>
              </a:rPr>
              <a:t>Geoeconomic Fragmentation and Industrial Policy</a:t>
            </a:r>
            <a:endParaRPr lang="en-US" sz="3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3ABC3-F8AE-9677-8A56-675210122288}"/>
              </a:ext>
            </a:extLst>
          </p:cNvPr>
          <p:cNvSpPr txBox="1"/>
          <p:nvPr/>
        </p:nvSpPr>
        <p:spPr>
          <a:xfrm>
            <a:off x="5108418" y="5849728"/>
            <a:ext cx="6814996" cy="677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333333"/>
                </a:solidFill>
                <a:effectLst/>
                <a:latin typeface="Helvetica" panose="020B0604020202020204" pitchFamily="34" charset="0"/>
                <a:ea typeface="Arial" panose="020B0604020202020204" pitchFamily="34" charset="0"/>
              </a:rPr>
              <a:t>The views expressed herein are those of the author and should not be attributed to the IMF, its Executive Board, or its management.</a:t>
            </a:r>
            <a:endParaRPr lang="en-US" sz="160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67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EFC3-5CD3-D2C0-F5CB-F403075B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197172"/>
            <a:ext cx="11412260" cy="978486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/>
              </a:rPr>
              <a:t>Next steps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A46F0C8-655C-C278-7EEF-B69869B436F3}"/>
              </a:ext>
            </a:extLst>
          </p:cNvPr>
          <p:cNvSpPr txBox="1">
            <a:spLocks/>
          </p:cNvSpPr>
          <p:nvPr/>
        </p:nvSpPr>
        <p:spPr>
          <a:xfrm>
            <a:off x="802814" y="1001894"/>
            <a:ext cx="10280822" cy="5500188"/>
          </a:xfrm>
          <a:prstGeom prst="rect">
            <a:avLst/>
          </a:prstGeom>
        </p:spPr>
        <p:txBody>
          <a:bodyPr vert="horz" lIns="0" tIns="137160" rIns="0" bIns="0" rtlCol="0" anchor="t">
            <a:no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Future work will focus on: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u="sng">
              <a:solidFill>
                <a:schemeClr val="tx2"/>
              </a:solidFill>
            </a:endParaRPr>
          </a:p>
          <a:p>
            <a:pPr marL="80137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/>
              <a:t>Addressing data/information gaps</a:t>
            </a:r>
            <a:r>
              <a:rPr lang="en-US"/>
              <a:t>, in collaboration with other International Organizations, to track where and how GEF is manifesting</a:t>
            </a:r>
            <a:endParaRPr lang="en-US" b="1">
              <a:cs typeface="Arial" panose="020B0604020202020204"/>
            </a:endParaRPr>
          </a:p>
          <a:p>
            <a:pPr marL="80137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b="1">
              <a:cs typeface="Arial" panose="020B0604020202020204"/>
            </a:endParaRPr>
          </a:p>
          <a:p>
            <a:pPr marL="80137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/>
              <a:t>Monitoring IP and trade policy measures </a:t>
            </a:r>
            <a:r>
              <a:rPr lang="en-US"/>
              <a:t>(by objective, sector, instrument) to inform bilateral and multilateral surveillance</a:t>
            </a:r>
            <a:endParaRPr lang="en-US" sz="1200">
              <a:cs typeface="Arial" panose="020B0604020202020204"/>
            </a:endParaRPr>
          </a:p>
          <a:p>
            <a:pPr marL="458470" lvl="2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>
              <a:cs typeface="Arial" panose="020B0604020202020204"/>
            </a:endParaRPr>
          </a:p>
          <a:p>
            <a:pPr marL="80137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/>
              <a:t>Deepen</a:t>
            </a:r>
            <a:r>
              <a:rPr lang="en-US"/>
              <a:t> </a:t>
            </a:r>
            <a:r>
              <a:rPr lang="en-US" b="1"/>
              <a:t>analytical work </a:t>
            </a:r>
            <a:r>
              <a:rPr lang="en-US"/>
              <a:t>on how countries can best adapt to GEF and design non-distortionary IPs</a:t>
            </a:r>
            <a:endParaRPr lang="en-US">
              <a:cs typeface="Arial"/>
            </a:endParaRPr>
          </a:p>
          <a:p>
            <a:pPr marL="458470" lvl="2" indent="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None/>
            </a:pPr>
            <a:endParaRPr lang="en-US" sz="1200">
              <a:cs typeface="Arial" panose="020B0604020202020204"/>
            </a:endParaRPr>
          </a:p>
          <a:p>
            <a:pPr marL="801370" lvl="2" indent="-342900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b="1"/>
              <a:t>Developing analytical tools </a:t>
            </a:r>
            <a:r>
              <a:rPr lang="en-US"/>
              <a:t>(e.g., for identification of externalities, cost-benefit analysis of specific trade policy and IP measures)</a:t>
            </a:r>
            <a:endParaRPr lang="en-US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342851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CF895-142B-79E6-D2BB-4352CBD3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0" y="0"/>
            <a:ext cx="9715500" cy="978486"/>
          </a:xfrm>
        </p:spPr>
        <p:txBody>
          <a:bodyPr/>
          <a:lstStyle/>
          <a:p>
            <a:r>
              <a:rPr lang="en-US" dirty="0">
                <a:latin typeface="Arial Black"/>
              </a:rPr>
              <a:t>Links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FE1F1-A71D-BF34-13B5-D881BA1CEE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9838" y="816746"/>
            <a:ext cx="9715500" cy="5805995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Confronting Fragmentation Where It Matters Most: Trade, Debt, and Climate Action (imf.org)</a:t>
            </a:r>
            <a:endParaRPr lang="en-US" dirty="0"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Geoeconomic Fragmentation and the Future of Multilateralism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Regional Economic Outlook for Asia and Pacific, October 2022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World Economic Outlook, April 2023: A Rocky Recovery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Global Financial Stability Report, April 2023: Safeguarding Financial Stability amid High Inflation and Geopolitical Risks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Regional Economic Outlook for Sub-Saharan Africa, April 2023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World Economic Outlook, October 2023: Navigating Global Divergences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Regional Economic Outlook: Western Hemisphere, October 2023 (imf.org)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Industrial Policy: Trade Policy and World Trade Organization Considerations in IMF Surveillance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Industrial Policy Coverage in IMF Surveillance— Broad Considerations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The Return of Industrial Policy in Data (imf.org)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9651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ECADF92-7DE1-47B0-9EFF-ACA26E37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1" y="239991"/>
            <a:ext cx="11606747" cy="792162"/>
          </a:xfrm>
        </p:spPr>
        <p:txBody>
          <a:bodyPr>
            <a:noAutofit/>
          </a:bodyPr>
          <a:lstStyle/>
          <a:p>
            <a:br>
              <a:rPr lang="en-US" sz="2400" b="1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400" b="1">
                <a:latin typeface="Arial Black" panose="020B0A04020102020204" pitchFamily="34" charset="0"/>
                <a:cs typeface="Arial" panose="020B0604020202020204" pitchFamily="34" charset="0"/>
              </a:rPr>
              <a:t>Economic integration slowing, restrictions on the rise </a:t>
            </a:r>
            <a:endParaRPr lang="en-US" sz="240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97991-5F8F-405D-A50B-D3EA504F004D}"/>
              </a:ext>
            </a:extLst>
          </p:cNvPr>
          <p:cNvSpPr txBox="1"/>
          <p:nvPr/>
        </p:nvSpPr>
        <p:spPr>
          <a:xfrm>
            <a:off x="491591" y="1396621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Global Flows of Goods, Services and Finance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($ trillion, unless indicated otherwise)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9C745D-C5D1-4AB8-926C-F8282B9DF6CE}"/>
              </a:ext>
            </a:extLst>
          </p:cNvPr>
          <p:cNvSpPr txBox="1"/>
          <p:nvPr/>
        </p:nvSpPr>
        <p:spPr>
          <a:xfrm>
            <a:off x="6273757" y="1399186"/>
            <a:ext cx="534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Trade Restrictions Imposed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(number)</a:t>
            </a:r>
            <a:endParaRPr lang="en-US" sz="140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BSource">
            <a:extLst>
              <a:ext uri="{FF2B5EF4-FFF2-40B4-BE49-F238E27FC236}">
                <a16:creationId xmlns:a16="http://schemas.microsoft.com/office/drawing/2014/main" id="{AA65F37D-4413-47F4-AF4B-F5E8FE177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07839"/>
            <a:ext cx="5562600" cy="42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36576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en-US" sz="105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Sources: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Global Trade Alert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lang="en-US" sz="1050" b="0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updated as of February 23, 2024.</a:t>
            </a:r>
            <a:endParaRPr lang="en-US" sz="105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F994B8-7A0F-24A2-64F4-6CCDCCB5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38" b="6752"/>
          <a:stretch/>
        </p:blipFill>
        <p:spPr>
          <a:xfrm>
            <a:off x="5865955" y="2047720"/>
            <a:ext cx="6164653" cy="37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1E61F-91F2-FBBD-D8F5-2C0FCE9A9B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882" r="11794" b="6762"/>
          <a:stretch/>
        </p:blipFill>
        <p:spPr>
          <a:xfrm>
            <a:off x="281384" y="2173034"/>
            <a:ext cx="5580287" cy="37348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C65C38-5CD9-4A67-5AE2-A5511707849D}"/>
              </a:ext>
            </a:extLst>
          </p:cNvPr>
          <p:cNvSpPr txBox="1"/>
          <p:nvPr/>
        </p:nvSpPr>
        <p:spPr>
          <a:xfrm>
            <a:off x="632597" y="5873330"/>
            <a:ext cx="5463403" cy="796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Sources: IMF Balance of Payments, World Bank and IMF staff calculations.</a:t>
            </a:r>
            <a:br>
              <a:rPr lang="en-US" sz="10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Note: “Finance” refers to global net liabilities of direct investment, portfolio flows, and other investments. Projection for 2023 is estimate based on publicly available projections for growth of trade and GDP in 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/>
              </a:rPr>
              <a:t>October version of 2023 World Economic Outlook</a:t>
            </a:r>
            <a:r>
              <a:rPr lang="en-US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62940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EFC3-5CD3-D2C0-F5CB-F403075B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51" y="38295"/>
            <a:ext cx="11299370" cy="978486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/>
              </a:rPr>
              <a:t>Overview of Fund’s </a:t>
            </a:r>
            <a:r>
              <a:rPr lang="en-US" dirty="0">
                <a:latin typeface="Arial Black"/>
                <a:hlinkClick r:id="rId3"/>
              </a:rPr>
              <a:t>SDN</a:t>
            </a:r>
            <a:r>
              <a:rPr lang="en-US" dirty="0">
                <a:latin typeface="Arial Black"/>
              </a:rPr>
              <a:t> work on GEF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1AFC982-4578-76E3-DF3E-977C165552ED}"/>
              </a:ext>
            </a:extLst>
          </p:cNvPr>
          <p:cNvSpPr txBox="1">
            <a:spLocks/>
          </p:cNvSpPr>
          <p:nvPr/>
        </p:nvSpPr>
        <p:spPr>
          <a:xfrm>
            <a:off x="559931" y="899469"/>
            <a:ext cx="11329290" cy="11371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Geo-economic Fragmentation (GEF):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policy-driven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reversal of global economic integration, often guided by 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strategic considerations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(e.g., national security, economic security, strategic autonomy). It does </a:t>
            </a:r>
            <a:r>
              <a:rPr lang="en-GB" u="sng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 include reversals due to autonomous changes (e.g., shifts in technology / preferences), or policies motivated primarily by prudential concerns (e.g., macro-prudential measures).</a:t>
            </a:r>
            <a:endParaRPr lang="en-US" sz="2200">
              <a:latin typeface="Segoe UI"/>
              <a:cs typeface="Segoe UI"/>
              <a:sym typeface="Wingdings" panose="05000000000000000000" pitchFamily="2" charset="2"/>
            </a:endParaRPr>
          </a:p>
          <a:p>
            <a:endParaRPr lang="en-US" sz="2200">
              <a:latin typeface="Segoe UI"/>
              <a:cs typeface="Segoe UI"/>
              <a:sym typeface="Wingdings" panose="05000000000000000000" pitchFamily="2" charset="2"/>
            </a:endParaRPr>
          </a:p>
          <a:p>
            <a:endParaRPr lang="en-GB" sz="2200">
              <a:latin typeface="Segoe UI"/>
              <a:cs typeface="Segoe UI"/>
            </a:endParaRP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A6DBA3D9-349E-D63A-5FCA-70861CE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8433" y="2036641"/>
            <a:ext cx="3740788" cy="4647623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E5906461-AFA0-38C5-D15D-8DDFA1A8F664}"/>
              </a:ext>
            </a:extLst>
          </p:cNvPr>
          <p:cNvSpPr txBox="1">
            <a:spLocks/>
          </p:cNvSpPr>
          <p:nvPr/>
        </p:nvSpPr>
        <p:spPr>
          <a:xfrm>
            <a:off x="559931" y="2223766"/>
            <a:ext cx="7504028" cy="4375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65000"/>
              <a:buFont typeface="Lucida Grande" panose="020B0600040502020204" pitchFamily="34" charset="0"/>
              <a:buChar char="▶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GEF will affect the global economy through interrelated channels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Incl. trade, migration, capital flows, technology, uncertainty, and provision of global public goods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GEF costs can be significant. 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Severe decoupling in trade and technology could lead to losses of 8-12 percent in some EMDEs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Averting runaway GEF requires a deliberate approach to international cooperation. 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Pillar I: Multilateral cooperation in areas of common interest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Pillar II: Open plurilateral initiatives if multilateral not possible </a:t>
            </a:r>
          </a:p>
          <a:p>
            <a:pPr marL="576263" lvl="1" indent="-342900"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Pillar II: “Guardrails” to mitigate global spillovers and protect the vulnerable</a:t>
            </a:r>
            <a:endParaRPr lang="en-GB" sz="160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2216755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EAE2-BD2C-706F-012B-DFD76E45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9" y="0"/>
            <a:ext cx="9715500" cy="978486"/>
          </a:xfrm>
        </p:spPr>
        <p:txBody>
          <a:bodyPr/>
          <a:lstStyle/>
          <a:p>
            <a:r>
              <a:rPr lang="en-US"/>
              <a:t>The role of the Fund in mitigating fragmentation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26B4180-657A-5DFD-9BA4-B6751DA56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9115"/>
              </p:ext>
            </p:extLst>
          </p:nvPr>
        </p:nvGraphicFramePr>
        <p:xfrm>
          <a:off x="295569" y="904557"/>
          <a:ext cx="11600861" cy="3639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8162">
                  <a:extLst>
                    <a:ext uri="{9D8B030D-6E8A-4147-A177-3AD203B41FA5}">
                      <a16:colId xmlns:a16="http://schemas.microsoft.com/office/drawing/2014/main" val="3888632050"/>
                    </a:ext>
                  </a:extLst>
                </a:gridCol>
                <a:gridCol w="3835746">
                  <a:extLst>
                    <a:ext uri="{9D8B030D-6E8A-4147-A177-3AD203B41FA5}">
                      <a16:colId xmlns:a16="http://schemas.microsoft.com/office/drawing/2014/main" val="2829152763"/>
                    </a:ext>
                  </a:extLst>
                </a:gridCol>
                <a:gridCol w="3866953">
                  <a:extLst>
                    <a:ext uri="{9D8B030D-6E8A-4147-A177-3AD203B41FA5}">
                      <a16:colId xmlns:a16="http://schemas.microsoft.com/office/drawing/2014/main" val="2381446427"/>
                    </a:ext>
                  </a:extLst>
                </a:gridCol>
              </a:tblGrid>
              <a:tr h="855180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Multilateral engagement </a:t>
                      </a:r>
                    </a:p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(Pillar I)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Plurilateral engagement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(open and non-discriminatory)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(Pillar II)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Guardrails on unilateral actions </a:t>
                      </a:r>
                    </a:p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(Pillar III) 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471001"/>
                  </a:ext>
                </a:extLst>
              </a:tr>
              <a:tr h="2724916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Surveillance/analytics  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inform the international community about the international impact of unilateral actions.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GB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convening role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to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bring together countries to discuss issues of common interest and develop common approaches.</a:t>
                      </a:r>
                      <a:endParaRPr lang="en-US" sz="1800" u="sng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Surveillance/analytics and CD  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best practices, guidance on modalities and safeguards; CD</a:t>
                      </a:r>
                      <a:r>
                        <a:rPr lang="en-GB" sz="1800" b="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if needed. </a:t>
                      </a:r>
                    </a:p>
                    <a:p>
                      <a:pPr marL="0" indent="0"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convening role</a:t>
                      </a:r>
                      <a:r>
                        <a:rPr lang="en-US" sz="180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80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to 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build bridges across open and non-discriminatory plurilateral initiatives.</a:t>
                      </a:r>
                      <a:r>
                        <a:rPr lang="en-GB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bg1">
                        <a:lumMod val="9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Surveillance/analytics and CD  </a:t>
                      </a:r>
                    </a:p>
                    <a:p>
                      <a:r>
                        <a:rPr lang="en-US" sz="1800" u="non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-- to</a:t>
                      </a:r>
                      <a:r>
                        <a:rPr lang="en-US" sz="1800" u="none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help inform the design of guardrails; policy advice to members and CD, if needed.</a:t>
                      </a:r>
                      <a:endParaRPr lang="en-US" sz="1800" u="sng"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endParaRPr lang="en-US" sz="1800" b="1" u="sng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800" u="sng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convening role</a:t>
                      </a:r>
                      <a:r>
                        <a:rPr lang="en-US" sz="1800" u="non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0" spc="2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 to improve information on unilateral actions and on their cross-border spillovers.</a:t>
                      </a:r>
                    </a:p>
                  </a:txBody>
                  <a:tcPr>
                    <a:solidFill>
                      <a:schemeClr val="bg1">
                        <a:lumMod val="9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3324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2D6A834-B691-A433-9CB3-EF4F3FF839C8}"/>
              </a:ext>
            </a:extLst>
          </p:cNvPr>
          <p:cNvSpPr txBox="1"/>
          <p:nvPr/>
        </p:nvSpPr>
        <p:spPr>
          <a:xfrm>
            <a:off x="295569" y="4543873"/>
            <a:ext cx="11344275" cy="196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be effective the Fund should be </a:t>
            </a:r>
          </a:p>
          <a:p>
            <a:pPr marL="0" marR="0" lvl="0" indent="0" algn="l" defTabSz="91431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Representative of its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membership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Evenhanded</a:t>
            </a: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impartial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its operations and policy advice </a:t>
            </a:r>
          </a:p>
          <a:p>
            <a:pPr marL="0" marR="0" lvl="0" indent="0" algn="l" defTabSz="91431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Adequately resourced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for a more shock-prone global environment</a:t>
            </a:r>
          </a:p>
        </p:txBody>
      </p:sp>
    </p:spTree>
    <p:extLst>
      <p:ext uri="{BB962C8B-B14F-4D97-AF65-F5344CB8AC3E}">
        <p14:creationId xmlns:p14="http://schemas.microsoft.com/office/powerpoint/2010/main" val="35227136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DEFC3-5CD3-D2C0-F5CB-F403075B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51" y="38295"/>
            <a:ext cx="11299370" cy="753861"/>
          </a:xfrm>
        </p:spPr>
        <p:txBody>
          <a:bodyPr>
            <a:normAutofit/>
          </a:bodyPr>
          <a:lstStyle/>
          <a:p>
            <a:r>
              <a:rPr lang="en-US">
                <a:latin typeface="Arial Black"/>
              </a:rPr>
              <a:t>Overview of Fund’s surveillance work on GEF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AAB53A0-B750-B439-4156-40839FA8A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3073412"/>
              </p:ext>
            </p:extLst>
          </p:nvPr>
        </p:nvGraphicFramePr>
        <p:xfrm>
          <a:off x="-65314" y="792629"/>
          <a:ext cx="12191999" cy="590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6BA3D2-F165-5952-222F-B85BD875C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5315" y="1766132"/>
            <a:ext cx="3722915" cy="5785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0D0A72-5EA9-FA46-2EC9-01DCD402A4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5314" y="3262547"/>
            <a:ext cx="3722914" cy="582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D79E6B-6E52-9AA3-8A92-8C86FCE204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5314" y="4676775"/>
            <a:ext cx="3722914" cy="582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F5B118-2A7A-DCDB-A466-0C000FB547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228" y="1819547"/>
            <a:ext cx="3788228" cy="753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CAA43A-0E47-3ACF-2BFD-50FDB7CEF9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69228" y="3070385"/>
            <a:ext cx="3722914" cy="966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F07D38-F604-779A-AED5-85B953EC61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9228" y="4603754"/>
            <a:ext cx="3788228" cy="82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383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C681-0AB4-828F-98A5-324E3929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89399"/>
            <a:ext cx="10935115" cy="826601"/>
          </a:xfrm>
        </p:spPr>
        <p:txBody>
          <a:bodyPr>
            <a:normAutofit/>
          </a:bodyPr>
          <a:lstStyle/>
          <a:p>
            <a:r>
              <a:rPr lang="en-US" dirty="0"/>
              <a:t>Industrial policy is back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2D2900-5460-07A8-867E-1D952B900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1248" y="827204"/>
            <a:ext cx="10112502" cy="14873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Working definition of IP:</a:t>
            </a:r>
            <a:r>
              <a:rPr lang="en-US" sz="1800" dirty="0"/>
              <a:t> Any </a:t>
            </a:r>
            <a:r>
              <a:rPr lang="en-US" sz="1800" u="sng" dirty="0">
                <a:solidFill>
                  <a:srgbClr val="004C97"/>
                </a:solidFill>
              </a:rPr>
              <a:t>targeted government intervention</a:t>
            </a:r>
            <a:r>
              <a:rPr lang="en-US" sz="1800" u="sng" dirty="0"/>
              <a:t> </a:t>
            </a:r>
            <a:r>
              <a:rPr lang="en-US" sz="1800" dirty="0"/>
              <a:t>aimed at developing or supporting </a:t>
            </a:r>
            <a:r>
              <a:rPr lang="en-US" sz="1800" u="sng" dirty="0">
                <a:solidFill>
                  <a:srgbClr val="004C97"/>
                </a:solidFill>
              </a:rPr>
              <a:t>specific domestic firms, industries, or economic activities</a:t>
            </a:r>
            <a:r>
              <a:rPr lang="en-US" sz="1800" u="sng" dirty="0"/>
              <a:t> </a:t>
            </a:r>
            <a:r>
              <a:rPr lang="en-US" sz="1800" dirty="0"/>
              <a:t>to achieve national </a:t>
            </a:r>
            <a:r>
              <a:rPr lang="en-US" sz="1800" u="sng" dirty="0">
                <a:solidFill>
                  <a:srgbClr val="004C97"/>
                </a:solidFill>
              </a:rPr>
              <a:t>economic or non-economic </a:t>
            </a:r>
            <a:r>
              <a:rPr lang="en-US" sz="1800" dirty="0"/>
              <a:t>(such as security, social, or environmental)</a:t>
            </a:r>
            <a:r>
              <a:rPr lang="en-US" sz="1800" u="sng" dirty="0">
                <a:solidFill>
                  <a:srgbClr val="004C97"/>
                </a:solidFill>
              </a:rPr>
              <a:t> objectives.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ym typeface="Wingdings" panose="05000000000000000000" pitchFamily="2" charset="2"/>
              </a:rPr>
              <a:t> See also: </a:t>
            </a:r>
            <a:r>
              <a:rPr lang="en-US" sz="1600" dirty="0">
                <a:sym typeface="Wingdings" panose="05000000000000000000" pitchFamily="2" charset="2"/>
                <a:hlinkClick r:id="rId3"/>
              </a:rPr>
              <a:t>Industrial Policy: Trade Policy and World Trade Organization Considerations in IMF Surveillance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E3E193-4E7B-AB34-55D9-64F88F356C7B}"/>
              </a:ext>
            </a:extLst>
          </p:cNvPr>
          <p:cNvSpPr txBox="1"/>
          <p:nvPr/>
        </p:nvSpPr>
        <p:spPr>
          <a:xfrm>
            <a:off x="6376360" y="2314544"/>
            <a:ext cx="566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New Industrial Policy Measures                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(cumulative, based on announcements since Jan 2023;  sample of 70 countries)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B3B75-B334-2BDB-CA79-1C898A46EC73}"/>
              </a:ext>
            </a:extLst>
          </p:cNvPr>
          <p:cNvSpPr txBox="1"/>
          <p:nvPr/>
        </p:nvSpPr>
        <p:spPr>
          <a:xfrm>
            <a:off x="1153494" y="2314544"/>
            <a:ext cx="5155311" cy="350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Number of New Restrictive Trade Measures                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6D6F3-A06B-02B9-0958-77AA30DC0E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0" r="674"/>
          <a:stretch/>
        </p:blipFill>
        <p:spPr bwMode="auto">
          <a:xfrm>
            <a:off x="399230" y="2807956"/>
            <a:ext cx="5822191" cy="3754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8BFA49-BD7B-8704-8FC2-9AE5FEAC73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9" r="683"/>
          <a:stretch/>
        </p:blipFill>
        <p:spPr bwMode="auto">
          <a:xfrm>
            <a:off x="6221421" y="2805737"/>
            <a:ext cx="5552231" cy="36547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195170AF-8F11-F8BA-A08E-CA066AE80519}"/>
              </a:ext>
            </a:extLst>
          </p:cNvPr>
          <p:cNvSpPr txBox="1"/>
          <p:nvPr/>
        </p:nvSpPr>
        <p:spPr>
          <a:xfrm>
            <a:off x="6810426" y="6200652"/>
            <a:ext cx="2367956" cy="25987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Segoe UI"/>
                <a:ea typeface="MS Mincho"/>
                <a:cs typeface="Times New Roman"/>
              </a:rPr>
              <a:t>Source: </a:t>
            </a:r>
            <a:r>
              <a:rPr lang="en-US" sz="800" u="sng" dirty="0" err="1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Evenett</a:t>
            </a:r>
            <a:r>
              <a:rPr lang="en-US" sz="800" u="sng" dirty="0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, Jakubik, Martin and Ruta (2024)</a:t>
            </a:r>
            <a:endParaRPr lang="en-US" sz="1800" u="sng" dirty="0">
              <a:solidFill>
                <a:schemeClr val="accent1"/>
              </a:solidFill>
              <a:effectLst/>
              <a:latin typeface="Segoe UI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397955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1E06A-DAC4-43AB-9480-13E2DB4B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" y="174573"/>
            <a:ext cx="10121646" cy="663904"/>
          </a:xfrm>
        </p:spPr>
        <p:txBody>
          <a:bodyPr>
            <a:normAutofit/>
          </a:bodyPr>
          <a:lstStyle/>
          <a:p>
            <a:r>
              <a:rPr lang="en-US"/>
              <a:t>IP objectives and targeted sectors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416DA-6E32-072B-5363-6FDEA33A7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7395" y="743297"/>
            <a:ext cx="10417768" cy="1560721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u="sng">
                <a:solidFill>
                  <a:schemeClr val="tx2"/>
                </a:solidFill>
              </a:rPr>
              <a:t>Objectives</a:t>
            </a:r>
            <a:r>
              <a:rPr lang="en-US" sz="1800" b="1">
                <a:solidFill>
                  <a:schemeClr val="tx2"/>
                </a:solidFill>
              </a:rPr>
              <a:t>: </a:t>
            </a:r>
            <a:r>
              <a:rPr lang="en-US" sz="1800"/>
              <a:t>increasing focus on climate, supply chain resilience and national security </a:t>
            </a:r>
          </a:p>
          <a:p>
            <a:pPr marL="342900" indent="-3429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u="sng">
                <a:solidFill>
                  <a:schemeClr val="tx2"/>
                </a:solidFill>
              </a:rPr>
              <a:t>Target sectors</a:t>
            </a:r>
            <a:r>
              <a:rPr lang="en-US" sz="1800">
                <a:solidFill>
                  <a:schemeClr val="tx2"/>
                </a:solidFill>
              </a:rPr>
              <a:t>: </a:t>
            </a:r>
            <a:r>
              <a:rPr lang="en-US" sz="1800"/>
              <a:t>dual-use technologies, high-tech products (e.g., semiconductors) and their inputs; share of measures targeting medical goods declined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2F8470-15B4-7825-B570-A6CA5CF0C88C}"/>
              </a:ext>
            </a:extLst>
          </p:cNvPr>
          <p:cNvSpPr txBox="1"/>
          <p:nvPr/>
        </p:nvSpPr>
        <p:spPr>
          <a:xfrm>
            <a:off x="1515660" y="2134741"/>
            <a:ext cx="4451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New Industrial Policies by Sector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A7DB5-2097-9C2B-0D24-EDAB1EC301DF}"/>
              </a:ext>
            </a:extLst>
          </p:cNvPr>
          <p:cNvSpPr txBox="1"/>
          <p:nvPr/>
        </p:nvSpPr>
        <p:spPr>
          <a:xfrm>
            <a:off x="6707599" y="2134741"/>
            <a:ext cx="518757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New Industrial Policies by Stated Objective</a:t>
            </a:r>
            <a:endParaRPr lang="en-US" sz="12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B9B771-1DAC-523E-CAF2-BAB6CCF7A3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7" r="1367"/>
          <a:stretch/>
        </p:blipFill>
        <p:spPr bwMode="auto">
          <a:xfrm>
            <a:off x="163311" y="2624109"/>
            <a:ext cx="5932689" cy="3781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F340A8-9A9C-0B32-570F-344AA97923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0" r="1559"/>
          <a:stretch/>
        </p:blipFill>
        <p:spPr bwMode="auto">
          <a:xfrm>
            <a:off x="6030959" y="2454832"/>
            <a:ext cx="5726184" cy="3968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hlinkClick r:id="rId5"/>
            <a:extLst>
              <a:ext uri="{FF2B5EF4-FFF2-40B4-BE49-F238E27FC236}">
                <a16:creationId xmlns:a16="http://schemas.microsoft.com/office/drawing/2014/main" id="{BAB70589-B55E-A39E-7C8C-6D69966420D3}"/>
              </a:ext>
            </a:extLst>
          </p:cNvPr>
          <p:cNvSpPr txBox="1"/>
          <p:nvPr/>
        </p:nvSpPr>
        <p:spPr>
          <a:xfrm>
            <a:off x="6455319" y="6380854"/>
            <a:ext cx="2367956" cy="25987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Segoe UI"/>
                <a:ea typeface="MS Mincho"/>
                <a:cs typeface="Times New Roman"/>
              </a:rPr>
              <a:t>Source: </a:t>
            </a:r>
            <a:r>
              <a:rPr lang="en-US" sz="800" u="sng" dirty="0" err="1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Evenett</a:t>
            </a:r>
            <a:r>
              <a:rPr lang="en-US" sz="800" u="sng" dirty="0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, Jakubik, Martin and Ruta (2024)</a:t>
            </a:r>
            <a:endParaRPr lang="en-US" sz="1800" u="sng" dirty="0">
              <a:solidFill>
                <a:schemeClr val="accent1"/>
              </a:solidFill>
              <a:effectLst/>
              <a:latin typeface="Segoe UI"/>
              <a:ea typeface="MS Mincho"/>
              <a:cs typeface="Times New Roman"/>
            </a:endParaRPr>
          </a:p>
        </p:txBody>
      </p:sp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B2800449-3876-ECCA-C75D-8780677DFC6A}"/>
              </a:ext>
            </a:extLst>
          </p:cNvPr>
          <p:cNvSpPr txBox="1"/>
          <p:nvPr/>
        </p:nvSpPr>
        <p:spPr>
          <a:xfrm>
            <a:off x="790715" y="6380853"/>
            <a:ext cx="2367956" cy="25987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0" marR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Segoe UI"/>
                <a:ea typeface="MS Mincho"/>
                <a:cs typeface="Times New Roman"/>
              </a:rPr>
              <a:t>Source: </a:t>
            </a:r>
            <a:r>
              <a:rPr lang="en-US" sz="800" u="sng" dirty="0" err="1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Evenett</a:t>
            </a:r>
            <a:r>
              <a:rPr lang="en-US" sz="800" u="sng" dirty="0">
                <a:solidFill>
                  <a:schemeClr val="accent1"/>
                </a:solidFill>
                <a:effectLst/>
                <a:latin typeface="Segoe UI"/>
                <a:ea typeface="MS Mincho"/>
                <a:cs typeface="Times New Roman"/>
              </a:rPr>
              <a:t>, Jakubik, Martin and Ruta (2024)</a:t>
            </a:r>
            <a:endParaRPr lang="en-US" sz="1800" u="sng" dirty="0">
              <a:solidFill>
                <a:schemeClr val="accent1"/>
              </a:solidFill>
              <a:effectLst/>
              <a:latin typeface="Segoe UI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12924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0D27C-1E5A-859F-47F6-41D180598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14" y="189663"/>
            <a:ext cx="10586370" cy="978486"/>
          </a:xfrm>
        </p:spPr>
        <p:txBody>
          <a:bodyPr>
            <a:normAutofit/>
          </a:bodyPr>
          <a:lstStyle/>
          <a:p>
            <a:r>
              <a:rPr lang="en-US" sz="2800"/>
              <a:t>Staff Survey (August 2023) on IP spillovers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494DC2-8FE3-7372-20A7-348440C16B0C}"/>
              </a:ext>
            </a:extLst>
          </p:cNvPr>
          <p:cNvSpPr txBox="1">
            <a:spLocks/>
          </p:cNvSpPr>
          <p:nvPr/>
        </p:nvSpPr>
        <p:spPr>
          <a:xfrm>
            <a:off x="504926" y="1000802"/>
            <a:ext cx="11382273" cy="1496505"/>
          </a:xfrm>
          <a:prstGeom prst="rect">
            <a:avLst/>
          </a:prstGeom>
        </p:spPr>
        <p:txBody>
          <a:bodyPr vert="horz" lIns="0" tIns="137160" rIns="0" bIns="0" rtlCol="0">
            <a:normAutofit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</a:rPr>
              <a:t>About a quarter </a:t>
            </a:r>
            <a:r>
              <a:rPr lang="en-US" sz="1600" dirty="0"/>
              <a:t>of countries introduced macro-critical IPs since end-2021 (48 countries)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</a:rPr>
              <a:t>More than 2/3 of macro-critical IPs in AEs </a:t>
            </a:r>
            <a:r>
              <a:rPr lang="en-US" sz="1600" dirty="0"/>
              <a:t>are assessed as potentially triggering cross-border spillovers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</a:rPr>
              <a:t>AE objectives</a:t>
            </a:r>
            <a:r>
              <a:rPr lang="en-US" sz="1600" u="sng" dirty="0"/>
              <a:t>: </a:t>
            </a:r>
            <a:r>
              <a:rPr lang="en-US" sz="1600" dirty="0"/>
              <a:t>climate and security considerations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tx2"/>
                </a:solidFill>
              </a:rPr>
              <a:t>EMDE objectives</a:t>
            </a:r>
            <a:r>
              <a:rPr lang="en-US" sz="1600" dirty="0"/>
              <a:t>: growth, diversification and export performance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0E9BDB-E202-67AA-9979-C25970AE12A4}"/>
              </a:ext>
            </a:extLst>
          </p:cNvPr>
          <p:cNvSpPr txBox="1"/>
          <p:nvPr/>
        </p:nvSpPr>
        <p:spPr>
          <a:xfrm>
            <a:off x="487478" y="2584306"/>
            <a:ext cx="6214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tx2"/>
                </a:solidFill>
              </a:rPr>
              <a:t>    Staff Survey: Macro-criticality and Cross-border Spillovers 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(percent of respondents)</a:t>
            </a:r>
          </a:p>
          <a:p>
            <a:pPr algn="ctr"/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E70774-2515-9616-9AAE-82D3BC6C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742" y="3014781"/>
            <a:ext cx="5093499" cy="36993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04EDC-0062-F2D3-4352-3984BCCF9B47}"/>
              </a:ext>
            </a:extLst>
          </p:cNvPr>
          <p:cNvSpPr txBox="1"/>
          <p:nvPr/>
        </p:nvSpPr>
        <p:spPr>
          <a:xfrm>
            <a:off x="7023529" y="2584306"/>
            <a:ext cx="4451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2"/>
                </a:solidFill>
              </a:rPr>
              <a:t>Staff Survey: Macro-critical IPs, by Motive</a:t>
            </a:r>
          </a:p>
          <a:p>
            <a:pPr algn="ctr"/>
            <a:r>
              <a:rPr lang="en-US" sz="1600">
                <a:solidFill>
                  <a:schemeClr val="tx2"/>
                </a:solidFill>
              </a:rPr>
              <a:t>(percent of responses)</a:t>
            </a:r>
          </a:p>
          <a:p>
            <a:endParaRPr lang="en-US" sz="120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FC2F4-7E79-55F5-FA7D-2A346F305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453" y="3174696"/>
            <a:ext cx="4848289" cy="33794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44EF4E-F3FF-583C-DF97-E0CDDC504CC2}"/>
              </a:ext>
            </a:extLst>
          </p:cNvPr>
          <p:cNvSpPr txBox="1"/>
          <p:nvPr/>
        </p:nvSpPr>
        <p:spPr>
          <a:xfrm>
            <a:off x="868680" y="6437505"/>
            <a:ext cx="49377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1/ Answers are not available for all countries that deployed macro-critical IP</a:t>
            </a:r>
          </a:p>
        </p:txBody>
      </p:sp>
    </p:spTree>
    <p:extLst>
      <p:ext uri="{BB962C8B-B14F-4D97-AF65-F5344CB8AC3E}">
        <p14:creationId xmlns:p14="http://schemas.microsoft.com/office/powerpoint/2010/main" val="26974642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80ED-06EB-66AB-C019-EF17DDDD4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34" y="187370"/>
            <a:ext cx="9715500" cy="800921"/>
          </a:xfrm>
        </p:spPr>
        <p:txBody>
          <a:bodyPr>
            <a:normAutofit/>
          </a:bodyPr>
          <a:lstStyle/>
          <a:p>
            <a:r>
              <a:rPr lang="en-US"/>
              <a:t>When to cover IP in bilateral surveillance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F291-32E2-3B0F-8F8B-8E34D23DD1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7346" y="985536"/>
            <a:ext cx="9920369" cy="226854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4C97"/>
                </a:solidFill>
              </a:rPr>
              <a:t>Macro-criticality. </a:t>
            </a:r>
            <a:r>
              <a:rPr lang="en-US" sz="1800" dirty="0"/>
              <a:t>Staff are required to cover IP where such policies are assessed to significantly influence present or prospective balance of payments or domestic stability.</a:t>
            </a:r>
            <a:r>
              <a:rPr lang="fr-FR" sz="1800" dirty="0"/>
              <a:t>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004C97"/>
                </a:solidFill>
              </a:rPr>
              <a:t>Significant cross-border spillovers.</a:t>
            </a:r>
            <a:r>
              <a:rPr lang="en-US" dirty="0"/>
              <a:t> </a:t>
            </a:r>
            <a:r>
              <a:rPr lang="en-US" sz="1800" dirty="0"/>
              <a:t>Staff should discuss spillover effects of a member’s economic and financial policies—including IP—that may have significant impact on other members or affect the effective operation of the International Monetary System. </a:t>
            </a:r>
            <a:endParaRPr lang="en-US" sz="1800" i="1" dirty="0">
              <a:solidFill>
                <a:schemeClr val="tx2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CB9E8AE-54D8-7CCF-CB4E-5995517C174A}"/>
              </a:ext>
            </a:extLst>
          </p:cNvPr>
          <p:cNvSpPr txBox="1">
            <a:spLocks/>
          </p:cNvSpPr>
          <p:nvPr/>
        </p:nvSpPr>
        <p:spPr>
          <a:xfrm>
            <a:off x="3048492" y="3474470"/>
            <a:ext cx="7765652" cy="273424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137160" rIns="0" bIns="0" rtlCol="0">
            <a:normAutofit fontScale="25000" lnSpcReduction="20000"/>
          </a:bodyPr>
          <a:lstStyle>
            <a:lvl1pPr marL="0" indent="0" algn="l" defTabSz="914314" rtl="0" eaLnBrk="1" latinLnBrk="0" hangingPunct="1">
              <a:spcBef>
                <a:spcPts val="2400"/>
              </a:spcBef>
              <a:buClr>
                <a:schemeClr val="accent1"/>
              </a:buClr>
              <a:buSzPct val="110000"/>
              <a:buFont typeface="Wingdings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3363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2150" indent="-233363" algn="l" defTabSz="914314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LucidaGrande" charset="0"/>
              <a:buChar char="◆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7575" indent="-225425" algn="l" defTabSz="914314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.HelveticaNeueDeskInterface-Regular"/>
              <a:buChar char="●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64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2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79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35" indent="-228578" algn="l" defTabSz="9143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    </a:t>
            </a:r>
            <a:r>
              <a:rPr lang="en-US" sz="7200" b="1">
                <a:solidFill>
                  <a:srgbClr val="C00000"/>
                </a:solidFill>
              </a:rPr>
              <a:t>National Security Considerations </a:t>
            </a:r>
            <a:r>
              <a:rPr lang="en-US" sz="7200" i="1">
                <a:solidFill>
                  <a:schemeClr val="tx2"/>
                </a:solidFill>
                <a:hlinkClick r:id="rId3"/>
              </a:rPr>
              <a:t>(Decision No. 144-(52/51)</a:t>
            </a:r>
            <a:r>
              <a:rPr lang="en-US" sz="7200" b="1">
                <a:solidFill>
                  <a:srgbClr val="C00000"/>
                </a:solidFill>
              </a:rPr>
              <a:t>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400" b="1">
                <a:solidFill>
                  <a:srgbClr val="C00000"/>
                </a:solidFill>
              </a:rPr>
              <a:t>Not expected </a:t>
            </a:r>
            <a:r>
              <a:rPr lang="en-US" sz="6400"/>
              <a:t>to discuss appropriateness of IP driven </a:t>
            </a:r>
            <a:r>
              <a:rPr lang="en-US" sz="6400" u="sng"/>
              <a:t>solely</a:t>
            </a:r>
            <a:r>
              <a:rPr lang="en-US" sz="6400"/>
              <a:t> by national security objectives, nor propose alternative policies to accomplish these objectives.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400" b="1">
                <a:solidFill>
                  <a:srgbClr val="C00000"/>
                </a:solidFill>
              </a:rPr>
              <a:t>But required to discuss the economic implications 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400"/>
              <a:t> --- if IP is motivated by security objectives and deemed macro-critical or may generate significant cross-border spillovers.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6400"/>
              <a:t> --- if IP has intermediate economic objectives, staff should discuss the economic implications of policies adopted to reach such intermediate economic objectives.</a:t>
            </a:r>
          </a:p>
        </p:txBody>
      </p:sp>
    </p:spTree>
    <p:extLst>
      <p:ext uri="{BB962C8B-B14F-4D97-AF65-F5344CB8AC3E}">
        <p14:creationId xmlns:p14="http://schemas.microsoft.com/office/powerpoint/2010/main" val="28524355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ORM_PresentationTemplate-General" id="{6D5D1CEB-64D9-5C41-B306-CE927BF9BF3E}" vid="{7346E1E0-F29D-B442-9399-57805F654634}"/>
    </a:ext>
  </a:extLst>
</a:theme>
</file>

<file path=ppt/theme/theme2.xml><?xml version="1.0" encoding="utf-8"?>
<a:theme xmlns:a="http://schemas.openxmlformats.org/drawingml/2006/main" name="1_Custom Design">
  <a:themeElements>
    <a:clrScheme name="IMF Colors V2">
      <a:dk1>
        <a:srgbClr val="000000"/>
      </a:dk1>
      <a:lt1>
        <a:srgbClr val="FEFEFE"/>
      </a:lt1>
      <a:dk2>
        <a:srgbClr val="004C97"/>
      </a:dk2>
      <a:lt2>
        <a:srgbClr val="CAEDFE"/>
      </a:lt2>
      <a:accent1>
        <a:srgbClr val="009CDE"/>
      </a:accent1>
      <a:accent2>
        <a:srgbClr val="F2A900"/>
      </a:accent2>
      <a:accent3>
        <a:srgbClr val="8030A7"/>
      </a:accent3>
      <a:accent4>
        <a:srgbClr val="DA281C"/>
      </a:accent4>
      <a:accent5>
        <a:srgbClr val="78BE20"/>
      </a:accent5>
      <a:accent6>
        <a:srgbClr val="00B0B9"/>
      </a:accent6>
      <a:hlink>
        <a:srgbClr val="0065B3"/>
      </a:hlink>
      <a:folHlink>
        <a:srgbClr val="FFBD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F-ORM_PresentationTemplate-General" id="{6D5D1CEB-64D9-5C41-B306-CE927BF9BF3E}" vid="{7346E1E0-F29D-B442-9399-57805F6546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IMF-RES_PresentationTemplate-General</Template>
  <TotalTime>40</TotalTime>
  <Words>1278</Words>
  <Application>Microsoft Office PowerPoint</Application>
  <PresentationFormat>Widescreen</PresentationFormat>
  <Paragraphs>137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.HelveticaNeueDeskInterface-Regular</vt:lpstr>
      <vt:lpstr>Arial</vt:lpstr>
      <vt:lpstr>Arial Black</vt:lpstr>
      <vt:lpstr>ArialMT</vt:lpstr>
      <vt:lpstr>Calibri</vt:lpstr>
      <vt:lpstr>Helvetica</vt:lpstr>
      <vt:lpstr>Lucida Grande</vt:lpstr>
      <vt:lpstr>LucidaGrande</vt:lpstr>
      <vt:lpstr>Segoe UI</vt:lpstr>
      <vt:lpstr>Wingdings</vt:lpstr>
      <vt:lpstr>Custom Design</vt:lpstr>
      <vt:lpstr>1_Custom Design</vt:lpstr>
      <vt:lpstr>Geoeconomic Fragmentation and Industrial Policy</vt:lpstr>
      <vt:lpstr> Economic integration slowing, restrictions on the rise </vt:lpstr>
      <vt:lpstr>Overview of Fund’s SDN work on GEF</vt:lpstr>
      <vt:lpstr>The role of the Fund in mitigating fragmentation</vt:lpstr>
      <vt:lpstr>Overview of Fund’s surveillance work on GEF</vt:lpstr>
      <vt:lpstr>Industrial policy is back</vt:lpstr>
      <vt:lpstr>IP objectives and targeted sectors</vt:lpstr>
      <vt:lpstr>Staff Survey (August 2023) on IP spillovers</vt:lpstr>
      <vt:lpstr>When to cover IP in bilateral surveillance</vt:lpstr>
      <vt:lpstr>Next steps</vt:lpstr>
      <vt:lpstr>Links</vt:lpstr>
    </vt:vector>
  </TitlesOfParts>
  <Company>IMF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 visually integrated Fund</dc:title>
  <dc:creator>Schulze, Tatjana</dc:creator>
  <cp:lastModifiedBy>Wojnilower, Joshua</cp:lastModifiedBy>
  <cp:revision>5</cp:revision>
  <cp:lastPrinted>2024-02-16T16:40:19Z</cp:lastPrinted>
  <dcterms:created xsi:type="dcterms:W3CDTF">2022-11-18T15:19:00Z</dcterms:created>
  <dcterms:modified xsi:type="dcterms:W3CDTF">2024-03-13T15:30:40Z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0c07ed86-5dc5-4593-ad03-a8684b843815_Enabled">
    <vt:lpwstr>true</vt:lpwstr>
  </property>
  <property fmtid="{D5CDD505-2E9C-101B-9397-08002B2CF9AE}" pid="4" name="MSIP_Label_0c07ed86-5dc5-4593-ad03-a8684b843815_SetDate">
    <vt:lpwstr>2022-11-18T15:19:00Z</vt:lpwstr>
  </property>
  <property fmtid="{D5CDD505-2E9C-101B-9397-08002B2CF9AE}" pid="5" name="MSIP_Label_0c07ed86-5dc5-4593-ad03-a8684b843815_Method">
    <vt:lpwstr>Standard</vt:lpwstr>
  </property>
  <property fmtid="{D5CDD505-2E9C-101B-9397-08002B2CF9AE}" pid="6" name="MSIP_Label_0c07ed86-5dc5-4593-ad03-a8684b843815_Name">
    <vt:lpwstr>0c07ed86-5dc5-4593-ad03-a8684b843815</vt:lpwstr>
  </property>
  <property fmtid="{D5CDD505-2E9C-101B-9397-08002B2CF9AE}" pid="7" name="MSIP_Label_0c07ed86-5dc5-4593-ad03-a8684b843815_SiteId">
    <vt:lpwstr>8085fa43-302e-45bd-b171-a6648c3b6be7</vt:lpwstr>
  </property>
  <property fmtid="{D5CDD505-2E9C-101B-9397-08002B2CF9AE}" pid="8" name="MSIP_Label_0c07ed86-5dc5-4593-ad03-a8684b843815_ActionId">
    <vt:lpwstr>88d2f75a-d2bc-42d7-9ab9-83a1435b60f3</vt:lpwstr>
  </property>
  <property fmtid="{D5CDD505-2E9C-101B-9397-08002B2CF9AE}" pid="9" name="MSIP_Label_0c07ed86-5dc5-4593-ad03-a8684b843815_ContentBits">
    <vt:lpwstr>0</vt:lpwstr>
  </property>
</Properties>
</file>